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90" r:id="rId2"/>
    <p:sldId id="1131" r:id="rId3"/>
    <p:sldId id="1132" r:id="rId4"/>
    <p:sldId id="1094" r:id="rId5"/>
    <p:sldId id="260" r:id="rId6"/>
    <p:sldId id="314" r:id="rId7"/>
    <p:sldId id="1098" r:id="rId8"/>
    <p:sldId id="408" r:id="rId9"/>
    <p:sldId id="1100" r:id="rId10"/>
    <p:sldId id="1079" r:id="rId11"/>
    <p:sldId id="1105" r:id="rId12"/>
    <p:sldId id="1106" r:id="rId13"/>
    <p:sldId id="1136" r:id="rId14"/>
    <p:sldId id="453" r:id="rId15"/>
    <p:sldId id="1158" r:id="rId16"/>
    <p:sldId id="1159" r:id="rId17"/>
    <p:sldId id="1160" r:id="rId18"/>
    <p:sldId id="1161" r:id="rId19"/>
    <p:sldId id="1153" r:id="rId20"/>
    <p:sldId id="1162" r:id="rId21"/>
    <p:sldId id="1163" r:id="rId22"/>
    <p:sldId id="1164" r:id="rId23"/>
    <p:sldId id="1165" r:id="rId24"/>
    <p:sldId id="1166" r:id="rId25"/>
    <p:sldId id="1167" r:id="rId26"/>
    <p:sldId id="1168" r:id="rId27"/>
    <p:sldId id="1170" r:id="rId28"/>
    <p:sldId id="1169" r:id="rId29"/>
    <p:sldId id="261" r:id="rId30"/>
    <p:sldId id="1157" r:id="rId31"/>
    <p:sldId id="1156" r:id="rId3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D221BA-1268-C49A-71E4-92BCD53226D2}" name="Mackenzie Visser" initials="MV" userId="S::visser@econw.com::9e0dbb8b-c967-4ab8-bff0-443266d8ed3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L Diana C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CEDBEF"/>
    <a:srgbClr val="FF8AD8"/>
    <a:srgbClr val="FFF8E0"/>
    <a:srgbClr val="D7C496"/>
    <a:srgbClr val="FFE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 autoAdjust="0"/>
    <p:restoredTop sz="95646" autoAdjust="0"/>
  </p:normalViewPr>
  <p:slideViewPr>
    <p:cSldViewPr snapToGrid="0" snapToObjects="1">
      <p:cViewPr varScale="1">
        <p:scale>
          <a:sx n="118" d="100"/>
          <a:sy n="118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E64F39-4FEF-7B4B-907A-A237881951E7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D18353-C5A6-3B44-9658-B2A5615CDAD9}">
      <dgm:prSet phldrT="[Text]" custT="1"/>
      <dgm:spPr>
        <a:solidFill>
          <a:schemeClr val="accent1">
            <a:alpha val="36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600" dirty="0"/>
            <a:t>Public Policy</a:t>
          </a:r>
        </a:p>
      </dgm:t>
    </dgm:pt>
    <dgm:pt modelId="{93F7AA73-8C6C-7846-B733-891AF5E2050C}" type="parTrans" cxnId="{2A7FC36B-72EB-BC45-B830-D045C03C057E}">
      <dgm:prSet/>
      <dgm:spPr/>
      <dgm:t>
        <a:bodyPr/>
        <a:lstStyle/>
        <a:p>
          <a:endParaRPr lang="en-US"/>
        </a:p>
      </dgm:t>
    </dgm:pt>
    <dgm:pt modelId="{E1A41467-6FB4-1A42-AEFF-6AE029E638A6}" type="sibTrans" cxnId="{2A7FC36B-72EB-BC45-B830-D045C03C057E}">
      <dgm:prSet/>
      <dgm:spPr/>
      <dgm:t>
        <a:bodyPr/>
        <a:lstStyle/>
        <a:p>
          <a:endParaRPr lang="en-US"/>
        </a:p>
      </dgm:t>
    </dgm:pt>
    <dgm:pt modelId="{0E2C294B-6ACD-E04E-BA9D-396AC65B3C10}">
      <dgm:prSet phldrT="[Text]" custT="1"/>
      <dgm:spPr>
        <a:solidFill>
          <a:schemeClr val="accent1">
            <a:alpha val="36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700" dirty="0"/>
            <a:t>Capital</a:t>
          </a:r>
        </a:p>
      </dgm:t>
    </dgm:pt>
    <dgm:pt modelId="{B3970600-26B6-744C-801F-C9F46879FC31}" type="parTrans" cxnId="{1274EECC-20C4-B145-AEC3-304DAE65AF36}">
      <dgm:prSet/>
      <dgm:spPr/>
      <dgm:t>
        <a:bodyPr/>
        <a:lstStyle/>
        <a:p>
          <a:endParaRPr lang="en-US"/>
        </a:p>
      </dgm:t>
    </dgm:pt>
    <dgm:pt modelId="{0B36E7DF-CFD8-EF47-A316-448778DE91E0}" type="sibTrans" cxnId="{1274EECC-20C4-B145-AEC3-304DAE65AF36}">
      <dgm:prSet/>
      <dgm:spPr/>
      <dgm:t>
        <a:bodyPr/>
        <a:lstStyle/>
        <a:p>
          <a:endParaRPr lang="en-US"/>
        </a:p>
      </dgm:t>
    </dgm:pt>
    <dgm:pt modelId="{575F08EF-6C17-734F-86F8-C824923586DD}">
      <dgm:prSet phldrT="[Text]" custT="1"/>
      <dgm:spPr>
        <a:solidFill>
          <a:schemeClr val="accent1">
            <a:alpha val="36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700" dirty="0"/>
            <a:t>Land</a:t>
          </a:r>
        </a:p>
      </dgm:t>
    </dgm:pt>
    <dgm:pt modelId="{77865C11-79E9-6543-AE34-D8436A2D56C9}" type="parTrans" cxnId="{D9429371-41A5-3C42-AB77-F2AAB201D3E7}">
      <dgm:prSet/>
      <dgm:spPr/>
      <dgm:t>
        <a:bodyPr/>
        <a:lstStyle/>
        <a:p>
          <a:endParaRPr lang="en-US"/>
        </a:p>
      </dgm:t>
    </dgm:pt>
    <dgm:pt modelId="{FE353CA4-3591-5042-9572-864431F7B786}" type="sibTrans" cxnId="{D9429371-41A5-3C42-AB77-F2AAB201D3E7}">
      <dgm:prSet/>
      <dgm:spPr/>
      <dgm:t>
        <a:bodyPr/>
        <a:lstStyle/>
        <a:p>
          <a:endParaRPr lang="en-US"/>
        </a:p>
      </dgm:t>
    </dgm:pt>
    <dgm:pt modelId="{783C6D86-DDB2-7D4B-A9E3-7D76BC48C755}">
      <dgm:prSet custT="1"/>
      <dgm:spPr>
        <a:solidFill>
          <a:schemeClr val="accent1">
            <a:alpha val="36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600" dirty="0"/>
            <a:t>Market Feasibility</a:t>
          </a:r>
        </a:p>
      </dgm:t>
    </dgm:pt>
    <dgm:pt modelId="{645F67A3-0539-3243-9F91-46C1360119C3}" type="parTrans" cxnId="{9E7B3418-E8E2-3E43-968C-F9F71F68E374}">
      <dgm:prSet/>
      <dgm:spPr/>
      <dgm:t>
        <a:bodyPr/>
        <a:lstStyle/>
        <a:p>
          <a:endParaRPr lang="en-US"/>
        </a:p>
      </dgm:t>
    </dgm:pt>
    <dgm:pt modelId="{39A173AE-2276-614D-9906-58575E60D0BE}" type="sibTrans" cxnId="{9E7B3418-E8E2-3E43-968C-F9F71F68E374}">
      <dgm:prSet/>
      <dgm:spPr/>
      <dgm:t>
        <a:bodyPr/>
        <a:lstStyle/>
        <a:p>
          <a:endParaRPr lang="en-US"/>
        </a:p>
      </dgm:t>
    </dgm:pt>
    <dgm:pt modelId="{B09070CD-2C61-634E-BC3C-01BA4FF8CCA4}" type="pres">
      <dgm:prSet presAssocID="{2BE64F39-4FEF-7B4B-907A-A237881951E7}" presName="compositeShape" presStyleCnt="0">
        <dgm:presLayoutVars>
          <dgm:chMax val="7"/>
          <dgm:dir/>
          <dgm:resizeHandles val="exact"/>
        </dgm:presLayoutVars>
      </dgm:prSet>
      <dgm:spPr/>
    </dgm:pt>
    <dgm:pt modelId="{716D5541-AF36-6946-A22F-AAEACFD43E23}" type="pres">
      <dgm:prSet presAssocID="{80D18353-C5A6-3B44-9658-B2A5615CDAD9}" presName="circ1" presStyleLbl="vennNode1" presStyleIdx="0" presStyleCnt="4"/>
      <dgm:spPr/>
    </dgm:pt>
    <dgm:pt modelId="{E5C49382-B696-EA4B-B7AF-DBB5563EF4C0}" type="pres">
      <dgm:prSet presAssocID="{80D18353-C5A6-3B44-9658-B2A5615CDAD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233863F-0FD3-7B44-9B9C-629D5A3EDBD4}" type="pres">
      <dgm:prSet presAssocID="{783C6D86-DDB2-7D4B-A9E3-7D76BC48C755}" presName="circ2" presStyleLbl="vennNode1" presStyleIdx="1" presStyleCnt="4"/>
      <dgm:spPr/>
    </dgm:pt>
    <dgm:pt modelId="{852EA9AA-37DE-BE4E-9C7E-C6A056AD8C92}" type="pres">
      <dgm:prSet presAssocID="{783C6D86-DDB2-7D4B-A9E3-7D76BC48C75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728ACF1-0933-AC45-8377-9E584F0D14AE}" type="pres">
      <dgm:prSet presAssocID="{0E2C294B-6ACD-E04E-BA9D-396AC65B3C10}" presName="circ3" presStyleLbl="vennNode1" presStyleIdx="2" presStyleCnt="4"/>
      <dgm:spPr/>
    </dgm:pt>
    <dgm:pt modelId="{71658145-79DB-AE40-83A1-FB2361D46A3C}" type="pres">
      <dgm:prSet presAssocID="{0E2C294B-6ACD-E04E-BA9D-396AC65B3C1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6963BCC-9458-7E47-BB1D-D8FBC36F1390}" type="pres">
      <dgm:prSet presAssocID="{575F08EF-6C17-734F-86F8-C824923586DD}" presName="circ4" presStyleLbl="vennNode1" presStyleIdx="3" presStyleCnt="4" custLinFactNeighborX="-428"/>
      <dgm:spPr/>
    </dgm:pt>
    <dgm:pt modelId="{3055B7A9-F76D-CD4E-85EB-8F2B1EFCCDC4}" type="pres">
      <dgm:prSet presAssocID="{575F08EF-6C17-734F-86F8-C824923586DD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E7B3418-E8E2-3E43-968C-F9F71F68E374}" srcId="{2BE64F39-4FEF-7B4B-907A-A237881951E7}" destId="{783C6D86-DDB2-7D4B-A9E3-7D76BC48C755}" srcOrd="1" destOrd="0" parTransId="{645F67A3-0539-3243-9F91-46C1360119C3}" sibTransId="{39A173AE-2276-614D-9906-58575E60D0BE}"/>
    <dgm:cxn modelId="{553D292B-EB66-0343-BE13-77984DA59196}" type="presOf" srcId="{575F08EF-6C17-734F-86F8-C824923586DD}" destId="{3055B7A9-F76D-CD4E-85EB-8F2B1EFCCDC4}" srcOrd="1" destOrd="0" presId="urn:microsoft.com/office/officeart/2005/8/layout/venn1"/>
    <dgm:cxn modelId="{8364D84C-A357-2C41-929F-7C41CDA1E013}" type="presOf" srcId="{80D18353-C5A6-3B44-9658-B2A5615CDAD9}" destId="{716D5541-AF36-6946-A22F-AAEACFD43E23}" srcOrd="0" destOrd="0" presId="urn:microsoft.com/office/officeart/2005/8/layout/venn1"/>
    <dgm:cxn modelId="{2A7FC36B-72EB-BC45-B830-D045C03C057E}" srcId="{2BE64F39-4FEF-7B4B-907A-A237881951E7}" destId="{80D18353-C5A6-3B44-9658-B2A5615CDAD9}" srcOrd="0" destOrd="0" parTransId="{93F7AA73-8C6C-7846-B733-891AF5E2050C}" sibTransId="{E1A41467-6FB4-1A42-AEFF-6AE029E638A6}"/>
    <dgm:cxn modelId="{D9429371-41A5-3C42-AB77-F2AAB201D3E7}" srcId="{2BE64F39-4FEF-7B4B-907A-A237881951E7}" destId="{575F08EF-6C17-734F-86F8-C824923586DD}" srcOrd="3" destOrd="0" parTransId="{77865C11-79E9-6543-AE34-D8436A2D56C9}" sibTransId="{FE353CA4-3591-5042-9572-864431F7B786}"/>
    <dgm:cxn modelId="{8EF80574-63CD-E140-A431-624953E5B001}" type="presOf" srcId="{783C6D86-DDB2-7D4B-A9E3-7D76BC48C755}" destId="{852EA9AA-37DE-BE4E-9C7E-C6A056AD8C92}" srcOrd="1" destOrd="0" presId="urn:microsoft.com/office/officeart/2005/8/layout/venn1"/>
    <dgm:cxn modelId="{B1B67E77-4D75-D344-ACA0-C76AD410D47E}" type="presOf" srcId="{0E2C294B-6ACD-E04E-BA9D-396AC65B3C10}" destId="{71658145-79DB-AE40-83A1-FB2361D46A3C}" srcOrd="1" destOrd="0" presId="urn:microsoft.com/office/officeart/2005/8/layout/venn1"/>
    <dgm:cxn modelId="{2055F678-8BBC-1F42-87CE-9EA2686129C6}" type="presOf" srcId="{0E2C294B-6ACD-E04E-BA9D-396AC65B3C10}" destId="{9728ACF1-0933-AC45-8377-9E584F0D14AE}" srcOrd="0" destOrd="0" presId="urn:microsoft.com/office/officeart/2005/8/layout/venn1"/>
    <dgm:cxn modelId="{9E6B3D80-2FB2-774F-A98C-8CC3EA15918F}" type="presOf" srcId="{783C6D86-DDB2-7D4B-A9E3-7D76BC48C755}" destId="{1233863F-0FD3-7B44-9B9C-629D5A3EDBD4}" srcOrd="0" destOrd="0" presId="urn:microsoft.com/office/officeart/2005/8/layout/venn1"/>
    <dgm:cxn modelId="{B6FB55B0-EEA6-8A43-B437-F3FB30DEA0B4}" type="presOf" srcId="{80D18353-C5A6-3B44-9658-B2A5615CDAD9}" destId="{E5C49382-B696-EA4B-B7AF-DBB5563EF4C0}" srcOrd="1" destOrd="0" presId="urn:microsoft.com/office/officeart/2005/8/layout/venn1"/>
    <dgm:cxn modelId="{64E0C2B9-D4B4-B843-AC28-64441CAD402B}" type="presOf" srcId="{2BE64F39-4FEF-7B4B-907A-A237881951E7}" destId="{B09070CD-2C61-634E-BC3C-01BA4FF8CCA4}" srcOrd="0" destOrd="0" presId="urn:microsoft.com/office/officeart/2005/8/layout/venn1"/>
    <dgm:cxn modelId="{9F429AC9-4059-B545-9337-7833CEF6D871}" type="presOf" srcId="{575F08EF-6C17-734F-86F8-C824923586DD}" destId="{26963BCC-9458-7E47-BB1D-D8FBC36F1390}" srcOrd="0" destOrd="0" presId="urn:microsoft.com/office/officeart/2005/8/layout/venn1"/>
    <dgm:cxn modelId="{1274EECC-20C4-B145-AEC3-304DAE65AF36}" srcId="{2BE64F39-4FEF-7B4B-907A-A237881951E7}" destId="{0E2C294B-6ACD-E04E-BA9D-396AC65B3C10}" srcOrd="2" destOrd="0" parTransId="{B3970600-26B6-744C-801F-C9F46879FC31}" sibTransId="{0B36E7DF-CFD8-EF47-A316-448778DE91E0}"/>
    <dgm:cxn modelId="{820990C8-2373-0541-B083-2C1EA56A5D13}" type="presParOf" srcId="{B09070CD-2C61-634E-BC3C-01BA4FF8CCA4}" destId="{716D5541-AF36-6946-A22F-AAEACFD43E23}" srcOrd="0" destOrd="0" presId="urn:microsoft.com/office/officeart/2005/8/layout/venn1"/>
    <dgm:cxn modelId="{D780B9DC-EBF0-5D47-B50A-B4B5513B86FC}" type="presParOf" srcId="{B09070CD-2C61-634E-BC3C-01BA4FF8CCA4}" destId="{E5C49382-B696-EA4B-B7AF-DBB5563EF4C0}" srcOrd="1" destOrd="0" presId="urn:microsoft.com/office/officeart/2005/8/layout/venn1"/>
    <dgm:cxn modelId="{6DADB6BF-C731-EA46-BCD7-63C00EB34D24}" type="presParOf" srcId="{B09070CD-2C61-634E-BC3C-01BA4FF8CCA4}" destId="{1233863F-0FD3-7B44-9B9C-629D5A3EDBD4}" srcOrd="2" destOrd="0" presId="urn:microsoft.com/office/officeart/2005/8/layout/venn1"/>
    <dgm:cxn modelId="{79123151-5A5C-E541-8864-8EB96DE4E5E7}" type="presParOf" srcId="{B09070CD-2C61-634E-BC3C-01BA4FF8CCA4}" destId="{852EA9AA-37DE-BE4E-9C7E-C6A056AD8C92}" srcOrd="3" destOrd="0" presId="urn:microsoft.com/office/officeart/2005/8/layout/venn1"/>
    <dgm:cxn modelId="{FB092E81-D758-2242-86CB-FABD9B9942B9}" type="presParOf" srcId="{B09070CD-2C61-634E-BC3C-01BA4FF8CCA4}" destId="{9728ACF1-0933-AC45-8377-9E584F0D14AE}" srcOrd="4" destOrd="0" presId="urn:microsoft.com/office/officeart/2005/8/layout/venn1"/>
    <dgm:cxn modelId="{2C7D27D7-C026-7E42-8831-5129DF3047AD}" type="presParOf" srcId="{B09070CD-2C61-634E-BC3C-01BA4FF8CCA4}" destId="{71658145-79DB-AE40-83A1-FB2361D46A3C}" srcOrd="5" destOrd="0" presId="urn:microsoft.com/office/officeart/2005/8/layout/venn1"/>
    <dgm:cxn modelId="{94BC39DA-E3C4-0447-BBDD-8910FFE96287}" type="presParOf" srcId="{B09070CD-2C61-634E-BC3C-01BA4FF8CCA4}" destId="{26963BCC-9458-7E47-BB1D-D8FBC36F1390}" srcOrd="6" destOrd="0" presId="urn:microsoft.com/office/officeart/2005/8/layout/venn1"/>
    <dgm:cxn modelId="{DAA6FD98-2031-2B40-8DB1-7494BA15FEFD}" type="presParOf" srcId="{B09070CD-2C61-634E-BC3C-01BA4FF8CCA4}" destId="{3055B7A9-F76D-CD4E-85EB-8F2B1EFCCDC4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D5541-AF36-6946-A22F-AAEACFD43E23}">
      <dsp:nvSpPr>
        <dsp:cNvPr id="0" name=""/>
        <dsp:cNvSpPr/>
      </dsp:nvSpPr>
      <dsp:spPr>
        <a:xfrm>
          <a:off x="2269515" y="46274"/>
          <a:ext cx="2406299" cy="2406299"/>
        </a:xfrm>
        <a:prstGeom prst="ellipse">
          <a:avLst/>
        </a:prstGeom>
        <a:solidFill>
          <a:schemeClr val="accent1">
            <a:alpha val="36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Public Policy</a:t>
          </a:r>
        </a:p>
      </dsp:txBody>
      <dsp:txXfrm>
        <a:off x="2547165" y="370199"/>
        <a:ext cx="1850999" cy="763537"/>
      </dsp:txXfrm>
    </dsp:sp>
    <dsp:sp modelId="{1233863F-0FD3-7B44-9B9C-629D5A3EDBD4}">
      <dsp:nvSpPr>
        <dsp:cNvPr id="0" name=""/>
        <dsp:cNvSpPr/>
      </dsp:nvSpPr>
      <dsp:spPr>
        <a:xfrm>
          <a:off x="3333840" y="1110599"/>
          <a:ext cx="2406299" cy="2406299"/>
        </a:xfrm>
        <a:prstGeom prst="ellipse">
          <a:avLst/>
        </a:prstGeom>
        <a:solidFill>
          <a:schemeClr val="accent1">
            <a:alpha val="36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Market Feasibility</a:t>
          </a:r>
        </a:p>
      </dsp:txBody>
      <dsp:txXfrm>
        <a:off x="4629540" y="1388249"/>
        <a:ext cx="925499" cy="1850999"/>
      </dsp:txXfrm>
    </dsp:sp>
    <dsp:sp modelId="{9728ACF1-0933-AC45-8377-9E584F0D14AE}">
      <dsp:nvSpPr>
        <dsp:cNvPr id="0" name=""/>
        <dsp:cNvSpPr/>
      </dsp:nvSpPr>
      <dsp:spPr>
        <a:xfrm>
          <a:off x="2269515" y="2174924"/>
          <a:ext cx="2406299" cy="2406299"/>
        </a:xfrm>
        <a:prstGeom prst="ellipse">
          <a:avLst/>
        </a:prstGeom>
        <a:solidFill>
          <a:schemeClr val="accent1">
            <a:alpha val="36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Capital</a:t>
          </a:r>
        </a:p>
      </dsp:txBody>
      <dsp:txXfrm>
        <a:off x="2547165" y="3493761"/>
        <a:ext cx="1850999" cy="763537"/>
      </dsp:txXfrm>
    </dsp:sp>
    <dsp:sp modelId="{26963BCC-9458-7E47-BB1D-D8FBC36F1390}">
      <dsp:nvSpPr>
        <dsp:cNvPr id="0" name=""/>
        <dsp:cNvSpPr/>
      </dsp:nvSpPr>
      <dsp:spPr>
        <a:xfrm>
          <a:off x="1194892" y="1110599"/>
          <a:ext cx="2406299" cy="2406299"/>
        </a:xfrm>
        <a:prstGeom prst="ellipse">
          <a:avLst/>
        </a:prstGeom>
        <a:solidFill>
          <a:schemeClr val="accent1">
            <a:alpha val="36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Land</a:t>
          </a:r>
        </a:p>
      </dsp:txBody>
      <dsp:txXfrm>
        <a:off x="1379991" y="1388249"/>
        <a:ext cx="925499" cy="1850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9BCFC9-3954-4842-ACA3-7F390F8A84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B127B-1562-B248-BD39-654E82BAE2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23F021C-46C4-014F-8052-125E38AA6E3D}" type="datetimeFigureOut">
              <a:rPr lang="en-US"/>
              <a:pPr>
                <a:defRPr/>
              </a:pPr>
              <a:t>10/19/22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6857CF4-0E73-4144-B39D-5856CDBA8F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CBA2CD7-49D4-B348-AAC4-8675EDE3D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97D56-A693-F948-9F9C-85F1C8A0E6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DA291-9CA7-1346-A42B-93AB1B5D0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D790B63-6B5C-F549-8AAA-C6021A90D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020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6AA515A-3FD0-8249-8E66-9A8D35C1B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48B826E-6B50-A644-B4E4-9CBFE2E33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51EB490-98C7-A64C-8BCD-7D57A629D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fld id="{B6E5657E-01A1-CB4D-A6A3-B9BE6814B146}" type="slidenum">
              <a:rPr lang="en-US" altLang="en-US" smtClean="0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64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47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118E10-7195-C048-B10B-809E3B92D9C9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3868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741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83DB3-B80D-CF45-B1D6-98D94DC51D6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67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In which type of housing do you currently live?</a:t>
            </a:r>
          </a:p>
          <a:p>
            <a:r>
              <a:rPr lang="en-US"/>
              <a:t>https://www.polleverywhere.com/multiple_choice_polls/cYeEDEPSbSvRjecPynBgg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737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Which of the following best describes your current housing situation?</a:t>
            </a:r>
          </a:p>
          <a:p>
            <a:r>
              <a:rPr lang="en-US"/>
              <a:t>https://www.polleverywhere.com/multiple_choice_polls/6XGJG1GrMuLUgOqXvfdag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490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What financial barriers have you personally faced when renting or buying a house in Ashland? Select all that apply.</a:t>
            </a:r>
          </a:p>
          <a:p>
            <a:r>
              <a:rPr lang="en-US"/>
              <a:t>https://www.polleverywhere.com/multiple_choice_polls/mCqLbl8UoY68BlehqwrwH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242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What other barriers have you personally faced when renting or buying housing in Ashland? (Select all that apply)</a:t>
            </a:r>
          </a:p>
          <a:p>
            <a:r>
              <a:rPr lang="en-US"/>
              <a:t>https://www.polleverywhere.com/multiple_choice_polls/UNs73CgM9D20ooA40IknE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065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9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4163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Identify additional funds to support the Affordable Housing Trust Fund.</a:t>
            </a:r>
          </a:p>
          <a:p>
            <a:r>
              <a:rPr lang="en-US"/>
              <a:t>https://www.polleverywhere.com/multiple_choice_polls/kpJSd7CG65CmFDnP4ku4t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644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Maintain quality and support preservation of existing manufactured home parks and support development of new manufactured home parks.</a:t>
            </a:r>
          </a:p>
          <a:p>
            <a:r>
              <a:rPr lang="en-US"/>
              <a:t>https://www.polleverywhere.com/multiple_choice_polls/eUjuYvqJWqbtwtYGZQOhM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711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Participate in a land bank.</a:t>
            </a:r>
          </a:p>
          <a:p>
            <a:r>
              <a:rPr lang="en-US"/>
              <a:t>https://www.polleverywhere.com/multiple_choice_polls/cxOznt9RDm319KIetveH5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149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Participate in or establish a Land Trust.</a:t>
            </a:r>
          </a:p>
          <a:p>
            <a:r>
              <a:rPr lang="en-US"/>
              <a:t>https://www.polleverywhere.com/multiple_choice_polls/Sy8ZslSjnhXJiV8sVPBNo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582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Implement the Multiple Unit Property Tax Exemption (MUPTE) to support multi-family or affordable housing.</a:t>
            </a:r>
          </a:p>
          <a:p>
            <a:r>
              <a:rPr lang="en-US"/>
              <a:t>https://www.polleverywhere.com/multiple_choice_polls/N9GyncEJe43fsfpDQra5l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717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Establish a Construction Excise Tax, potentially as a funding source for the Affordable Housing Trust Fund.</a:t>
            </a:r>
          </a:p>
          <a:p>
            <a:r>
              <a:rPr lang="en-US"/>
              <a:t>https://www.polleverywhere.com/multiple_choice_polls/x0kVgmBefLGjWJQwLdGWa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916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366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6693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692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77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why we focus on lower income levels (less than 50%), but also discuss the needs of those up to 80% MFI who are increasingly struggling to afford housing.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5DB75-7135-184A-8893-F74914D8FAE8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1952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086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71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0808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6AA515A-3FD0-8249-8E66-9A8D35C1B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48B826E-6B50-A644-B4E4-9CBFE2E33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51EB490-98C7-A64C-8BCD-7D57A629D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fld id="{B6E5657E-01A1-CB4D-A6A3-B9BE6814B146}" type="slidenum">
              <a:rPr lang="en-US" altLang="en-US" smtClean="0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473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5DB75-7135-184A-8893-F74914D8FAE8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9323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5DB75-7135-184A-8893-F74914D8FAE8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2231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58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9A1168-670D-804B-B1FD-881A829EF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13" y="5710238"/>
            <a:ext cx="35591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703020202090204" pitchFamily="34" charset="0"/>
                <a:cs typeface="Gill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42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Header, Titl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57595B-31D2-EF41-BEA8-E6799477B4E0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2021442"/>
            <a:ext cx="10972800" cy="3782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985583"/>
            <a:ext cx="10972800" cy="382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96099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0BEB134-56B8-D445-A58C-5804BE57B9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86EC0-28D9-9D41-BEF9-4FF1D145C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6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5F051-F12C-8F47-A290-8F75005E543A}"/>
              </a:ext>
            </a:extLst>
          </p:cNvPr>
          <p:cNvSpPr/>
          <p:nvPr/>
        </p:nvSpPr>
        <p:spPr>
          <a:xfrm>
            <a:off x="0" y="0"/>
            <a:ext cx="12192000" cy="11636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1115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11B76CAB-88AF-2B4D-A1DF-C5824745E3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9878F-28C7-C640-AB53-21D472C1EE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09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534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6010279"/>
            <a:ext cx="10972800" cy="35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D5B4578-76E1-FF49-9FC6-445A909591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A89DB-7AF6-CE49-96BD-FC916720FD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760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coNW Logo-01.eps">
            <a:extLst>
              <a:ext uri="{FF2B5EF4-FFF2-40B4-BE49-F238E27FC236}">
                <a16:creationId xmlns:a16="http://schemas.microsoft.com/office/drawing/2014/main" id="{7D06F817-E065-7D45-8619-E92213025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44" b="28178"/>
          <a:stretch>
            <a:fillRect/>
          </a:stretch>
        </p:blipFill>
        <p:spPr bwMode="auto">
          <a:xfrm>
            <a:off x="3438525" y="25447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14D74DA-3C14-A547-AD6B-7CE0C385B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29"/>
          <a:stretch>
            <a:fillRect/>
          </a:stretch>
        </p:blipFill>
        <p:spPr bwMode="auto">
          <a:xfrm>
            <a:off x="1831975" y="4040188"/>
            <a:ext cx="852646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3E3A32E-A287-F147-A58A-89F1496B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650" y="4324350"/>
            <a:ext cx="1785938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E2B21-2C2F-F748-AE26-6688354D8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Los Angeles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602AE-4CA5-5645-9C1F-DF47762B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Portland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20770-B85E-2A43-B571-AC743AE02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Seattle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D9C14-92A6-C845-9E98-CF3C0F131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013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Boise</a:t>
            </a:r>
          </a:p>
        </p:txBody>
      </p:sp>
    </p:spTree>
    <p:extLst>
      <p:ext uri="{BB962C8B-B14F-4D97-AF65-F5344CB8AC3E}">
        <p14:creationId xmlns:p14="http://schemas.microsoft.com/office/powerpoint/2010/main" val="71435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060451"/>
            <a:ext cx="10972800" cy="102933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997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0" y="2089782"/>
            <a:ext cx="10972801" cy="423746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246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773161-06CC-C24B-8480-5CDA5A04535B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pic>
        <p:nvPicPr>
          <p:cNvPr id="5" name="Picture 3" descr="EcoNW Logo-01.eps">
            <a:extLst>
              <a:ext uri="{FF2B5EF4-FFF2-40B4-BE49-F238E27FC236}">
                <a16:creationId xmlns:a16="http://schemas.microsoft.com/office/drawing/2014/main" id="{8F1E287E-0986-7E40-8BF7-030E36F2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25413" y="56562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12192000" cy="36380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36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45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9ECC7A-3F6B-1249-9C29-9C0B6ADC8B35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9C276-C514-2E4A-8E79-700611DBBD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65511-82C4-DD4F-B69B-E38E9AEC94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98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E15134-E990-3348-8BA7-86566B062365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4"/>
          </p:nvPr>
        </p:nvSpPr>
        <p:spPr>
          <a:xfrm>
            <a:off x="0" y="2"/>
            <a:ext cx="12192000" cy="3638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20061B0-055D-8C4B-B41E-CE8C2D062E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64BD-3416-EE46-A3CF-12D3ECAE5A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4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5ABE02-E4E2-394A-81F7-5960DCFB75CE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7DA43-078D-A942-89A6-D4EB766CFB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9125-AD58-F047-9829-7ED3AC80A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80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67307E-2EEA-034B-B2EF-6EAD7B238B1C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1068779"/>
            <a:ext cx="10972801" cy="525846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800" baseline="0">
                <a:latin typeface="Franklin Gothic Book" panose="020B0503020102020204" pitchFamily="34" charset="0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 sz="2200" baseline="0">
                <a:latin typeface="Franklin Gothic Book" panose="020B0503020102020204" pitchFamily="34" charset="0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 sz="1800" baseline="0">
                <a:latin typeface="Franklin Gothic Book" panose="020B0503020102020204" pitchFamily="34" charset="0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0CED9-957D-214E-AFB1-03FA5FCF4A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04BA-843C-4348-B476-FB0C9D0586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56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05D356-16B7-C240-8F08-E31CB91B0AB3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0453"/>
            <a:ext cx="10972800" cy="102933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2089784"/>
            <a:ext cx="10972801" cy="423746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29159EC-2038-6C45-808F-CDDC00A48B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A9A1B-1B87-1948-B9FB-FA4C96FB9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72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64DF5B-388B-6E43-828E-A00CB123D43E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2089781"/>
            <a:ext cx="5181600" cy="418402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519333" y="2089782"/>
            <a:ext cx="5063067" cy="2017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anklin Gothic Book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6519333" y="4302045"/>
            <a:ext cx="5063067" cy="1971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anklin Gothic Book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102932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0D66222-1E8B-E24F-97FE-48868A28B0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4C450-A4DA-F647-91EB-3EA8A731B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96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DF756C-85D6-4C42-B8F5-B1F89CB83621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2086231"/>
            <a:ext cx="5181600" cy="418757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400800" y="2086230"/>
            <a:ext cx="5181600" cy="418757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10257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DCA215F-5755-B145-8E4A-153B538C5D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29A1D-A4F2-B048-A645-55C08DD71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6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F0B413-850F-7F45-BC3E-4707740FD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3200" y="6367463"/>
            <a:ext cx="1219200" cy="2619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pPr>
              <a:defRPr/>
            </a:pPr>
            <a:fld id="{07180B21-4059-8146-BCC8-03BABE3E24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43" r:id="rId12"/>
    <p:sldLayoutId id="2147483955" r:id="rId13"/>
    <p:sldLayoutId id="2147483956" r:id="rId14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leverywhere.com/profile/edi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C0F368F0-38B7-714A-8481-1784AED1B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50674"/>
            <a:ext cx="5920183" cy="3391799"/>
          </a:xfrm>
          <a:prstGeom prst="rect">
            <a:avLst/>
          </a:prstGeom>
        </p:spPr>
      </p:pic>
      <p:pic>
        <p:nvPicPr>
          <p:cNvPr id="12" name="Picture 11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6A5D2047-8A29-9B4A-A54B-3BCB681C9F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17" y="150674"/>
            <a:ext cx="5744367" cy="33917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0EFDE-6DFA-9244-9FA8-B3D038AFB8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Ashland: Housing Production Strategy</a:t>
            </a:r>
          </a:p>
          <a:p>
            <a:r>
              <a:rPr lang="en-US" sz="2400" dirty="0"/>
              <a:t>Open House Meeting</a:t>
            </a:r>
          </a:p>
          <a:p>
            <a:r>
              <a:rPr lang="en-US" sz="2400" dirty="0"/>
              <a:t>October 19,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>
            <a:extLst>
              <a:ext uri="{FF2B5EF4-FFF2-40B4-BE49-F238E27FC236}">
                <a16:creationId xmlns:a16="http://schemas.microsoft.com/office/drawing/2014/main" id="{C6B4C4D9-7DD0-C44C-B478-8B9BF526DEDD}"/>
              </a:ext>
            </a:extLst>
          </p:cNvPr>
          <p:cNvSpPr>
            <a:spLocks noGrp="1" noChangeArrowheads="1"/>
          </p:cNvSpPr>
          <p:nvPr>
            <p:ph type="body" sz="quarter" idx="15"/>
          </p:nvPr>
        </p:nvSpPr>
        <p:spPr bwMode="auto">
          <a:xfrm>
            <a:off x="241228" y="4029076"/>
            <a:ext cx="11671443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cs typeface="Gill Sans Light" panose="020B0302020104020203" pitchFamily="34" charset="-79"/>
              </a:rPr>
              <a:t>Strategies to Accommodate Housing Need in Ashland</a:t>
            </a:r>
          </a:p>
        </p:txBody>
      </p:sp>
      <p:sp>
        <p:nvSpPr>
          <p:cNvPr id="17411" name="Text Placeholder 2">
            <a:extLst>
              <a:ext uri="{FF2B5EF4-FFF2-40B4-BE49-F238E27FC236}">
                <a16:creationId xmlns:a16="http://schemas.microsoft.com/office/drawing/2014/main" id="{63CF44A5-3002-2648-810D-3D982356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4668838"/>
            <a:ext cx="8559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endParaRPr lang="en-US" altLang="en-US" sz="2800">
              <a:solidFill>
                <a:schemeClr val="bg1"/>
              </a:solidFill>
              <a:latin typeface="Trebuchet MS" panose="020B0703020202090204" pitchFamily="34" charset="0"/>
              <a:cs typeface="Gill Sans Light" panose="020B03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62247-EA88-1148-B21C-55B90115C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6139" y="65008"/>
            <a:ext cx="4121837" cy="3484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444E48-E7AC-0D44-A928-1DB208FF57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080" y="65008"/>
            <a:ext cx="4121837" cy="3484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BD0FE-AA02-E14C-97F9-D242686E3C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3" y="43310"/>
            <a:ext cx="3643952" cy="35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F55EC63-613E-6F8D-F8EE-3583F6B4F19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Existing Policies to Address Ashland Housing Needs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88CE7-7517-42AB-77AE-4203FCC9B4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9F7B9125-AD58-F047-9829-7ED3AC80A33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E1BD1-AE78-624B-7517-DE344E8AEF72}"/>
              </a:ext>
            </a:extLst>
          </p:cNvPr>
          <p:cNvSpPr/>
          <p:nvPr/>
        </p:nvSpPr>
        <p:spPr>
          <a:xfrm>
            <a:off x="609600" y="994440"/>
            <a:ext cx="6789144" cy="507831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eaLnBrk="1" fontAlgn="t" hangingPunct="1"/>
            <a:r>
              <a:rPr lang="en-US" dirty="0">
                <a:latin typeface="+mj-lt"/>
              </a:rPr>
              <a:t>Affordable Housing Programs: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Reduced / Waived Building Permit fee, Planning fees, or SDCs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  <a:cs typeface="Calibri" panose="020F0502020204030204" pitchFamily="34" charset="0"/>
              </a:rPr>
              <a:t>Density Bonuses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Affordable Housing Trust Fund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CDBG funds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 Trusts</a:t>
            </a:r>
            <a:r>
              <a:rPr lang="en-US" dirty="0"/>
              <a:t> 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Land Disposition</a:t>
            </a:r>
            <a:r>
              <a:rPr lang="en-US" dirty="0"/>
              <a:t> </a:t>
            </a:r>
            <a:endParaRPr lang="en-US" dirty="0"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 panose="020B0503020102020204"/>
              </a:rPr>
              <a:t>Parcel assembly</a:t>
            </a:r>
          </a:p>
          <a:p>
            <a:pPr marL="171450" lvl="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 panose="020B0503020102020204"/>
              </a:rPr>
              <a:t>Inclusionary zoning for annexations/ certain zone changes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Tenant Rights (Ordinance 2939)</a:t>
            </a:r>
            <a:r>
              <a:rPr lang="en-US" dirty="0"/>
              <a:t> </a:t>
            </a:r>
            <a:endParaRPr lang="en-US" dirty="0">
              <a:solidFill>
                <a:srgbClr val="000000"/>
              </a:solidFill>
              <a:latin typeface="Franklin Gothic Book" panose="020B0503020102020204"/>
            </a:endParaRPr>
          </a:p>
          <a:p>
            <a:pPr eaLnBrk="1" fontAlgn="t" hangingPunct="1"/>
            <a:endParaRPr lang="en-US" dirty="0">
              <a:latin typeface="+mn-lt"/>
            </a:endParaRPr>
          </a:p>
          <a:p>
            <a:pPr lvl="0" eaLnBrk="1" fontAlgn="t" hangingPunct="1"/>
            <a:r>
              <a:rPr lang="en-US" dirty="0">
                <a:latin typeface="+mj-lt"/>
              </a:rPr>
              <a:t>Market-rate Housing Programs: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Middle housing code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 panose="020B0503020102020204"/>
              </a:rPr>
              <a:t>ADU code update – removed barriers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Live-Work housing or Mixed-use housing in commercial zones</a:t>
            </a:r>
            <a:r>
              <a:rPr lang="en-US" dirty="0"/>
              <a:t> 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Zoning provisions to encourage density</a:t>
            </a:r>
          </a:p>
          <a:p>
            <a:pPr marL="171450" indent="-171450" eaLnBrk="1" fontAlgn="t" hangingPunct="1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SDC Financing Credits</a:t>
            </a:r>
            <a:r>
              <a:rPr lang="en-US" dirty="0"/>
              <a:t> </a:t>
            </a:r>
          </a:p>
          <a:p>
            <a:pPr marL="0" marR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Franklin Gothic Book" panose="020B05030201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Vertical Housing Tax Credit</a:t>
            </a:r>
            <a:endParaRPr lang="en-US" sz="1200" dirty="0">
              <a:latin typeface="Arial" panose="020B0604020202020204" pitchFamily="34" charset="0"/>
              <a:ea typeface="Cambria" panose="02040503050406030204" pitchFamily="18" charset="0"/>
              <a:cs typeface="Times New Roman (Body CS)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D3CEB-7785-DB91-3374-DF7DBCE29A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320" y="814852"/>
            <a:ext cx="4093579" cy="2937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8F2C67-E665-D923-B125-DA485A20B8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320" y="3867501"/>
            <a:ext cx="4093579" cy="25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27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ubtitle 6">
            <a:extLst>
              <a:ext uri="{FF2B5EF4-FFF2-40B4-BE49-F238E27FC236}">
                <a16:creationId xmlns:a16="http://schemas.microsoft.com/office/drawing/2014/main" id="{56353566-A4D2-2240-A2B9-07C389161561}"/>
              </a:ext>
            </a:extLst>
          </p:cNvPr>
          <p:cNvSpPr>
            <a:spLocks noGrp="1" noChangeArrowheads="1"/>
          </p:cNvSpPr>
          <p:nvPr>
            <p:ph type="subTitle" idx="13"/>
          </p:nvPr>
        </p:nvSpPr>
        <p:spPr bwMode="auto">
          <a:xfrm>
            <a:off x="1981200" y="47626"/>
            <a:ext cx="9847006" cy="65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cs typeface="Gill Sans Light" panose="020B0302020104020203" pitchFamily="34" charset="-79"/>
              </a:rPr>
              <a:t>What is a city’s role housing development?</a:t>
            </a:r>
          </a:p>
        </p:txBody>
      </p:sp>
      <p:sp>
        <p:nvSpPr>
          <p:cNvPr id="19459" name="Slide Number Placeholder 2">
            <a:extLst>
              <a:ext uri="{FF2B5EF4-FFF2-40B4-BE49-F238E27FC236}">
                <a16:creationId xmlns:a16="http://schemas.microsoft.com/office/drawing/2014/main" id="{06FC1711-BC4E-E24C-8264-CF2086E66F8B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fld id="{1A23B9AD-9891-B74E-A47F-D41025F3E72F}" type="slidenum">
              <a:rPr lang="en-US" altLang="en-US">
                <a:solidFill>
                  <a:srgbClr val="898989"/>
                </a:solidFill>
                <a:latin typeface="Gill Sans" panose="020B0502020104020203" pitchFamily="34" charset="-79"/>
              </a:rPr>
              <a:pPr/>
              <a:t>12</a:t>
            </a:fld>
            <a:endParaRPr lang="en-US" altLang="en-US" dirty="0">
              <a:solidFill>
                <a:srgbClr val="898989"/>
              </a:solidFill>
              <a:latin typeface="Gill Sans" panose="020B0502020104020203" pitchFamily="34" charset="-79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F496445-F2B9-9342-AC6E-1758E7BDE250}"/>
              </a:ext>
            </a:extLst>
          </p:cNvPr>
          <p:cNvGraphicFramePr/>
          <p:nvPr/>
        </p:nvGraphicFramePr>
        <p:xfrm>
          <a:off x="4046996" y="1115250"/>
          <a:ext cx="6945331" cy="4627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FFC842E-FDE1-6146-B06B-D1AA0FFBB535}"/>
              </a:ext>
            </a:extLst>
          </p:cNvPr>
          <p:cNvSpPr/>
          <p:nvPr/>
        </p:nvSpPr>
        <p:spPr>
          <a:xfrm>
            <a:off x="6904703" y="3105833"/>
            <a:ext cx="1558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  <a:latin typeface="+mj-lt"/>
              </a:rPr>
              <a:t>Development 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+mj-lt"/>
              </a:rPr>
              <a:t>Can Occur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0F5AA-B9FB-EB41-85AE-85706B92AB49}"/>
              </a:ext>
            </a:extLst>
          </p:cNvPr>
          <p:cNvSpPr txBox="1"/>
          <p:nvPr/>
        </p:nvSpPr>
        <p:spPr>
          <a:xfrm>
            <a:off x="3718249" y="907187"/>
            <a:ext cx="3186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Policy—including zoning, density, and design requirements– must allow developer to build a profitable project.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61F56-7EFF-2C4E-AD70-002EF099340C}"/>
              </a:ext>
            </a:extLst>
          </p:cNvPr>
          <p:cNvSpPr txBox="1"/>
          <p:nvPr/>
        </p:nvSpPr>
        <p:spPr>
          <a:xfrm>
            <a:off x="9529337" y="1317784"/>
            <a:ext cx="2238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There must be sufficient demand (rents, sales prices) to support a profitable project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B4D24-E86D-604E-8456-C92D37B9D4FC}"/>
              </a:ext>
            </a:extLst>
          </p:cNvPr>
          <p:cNvSpPr txBox="1"/>
          <p:nvPr/>
        </p:nvSpPr>
        <p:spPr>
          <a:xfrm>
            <a:off x="6096000" y="5798403"/>
            <a:ext cx="3260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Developer must be able to access resources for investment (e.g., equity investment, bank loans)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C383E1-3A43-AE4F-B457-28AFD98D33C3}"/>
              </a:ext>
            </a:extLst>
          </p:cNvPr>
          <p:cNvSpPr txBox="1"/>
          <p:nvPr/>
        </p:nvSpPr>
        <p:spPr>
          <a:xfrm>
            <a:off x="3928093" y="4249688"/>
            <a:ext cx="2535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Developer must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control the site with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reasonable acquisition costs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DE3291-448E-7041-8E2C-488A75028442}"/>
              </a:ext>
            </a:extLst>
          </p:cNvPr>
          <p:cNvSpPr txBox="1"/>
          <p:nvPr/>
        </p:nvSpPr>
        <p:spPr>
          <a:xfrm>
            <a:off x="289282" y="1443839"/>
            <a:ext cx="29823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Cities can directly influence public policy, land, and infrastructure.</a:t>
            </a:r>
          </a:p>
          <a:p>
            <a:pPr algn="l"/>
            <a:endParaRPr lang="en-US" sz="2800" dirty="0">
              <a:latin typeface="+mn-lt"/>
            </a:endParaRPr>
          </a:p>
          <a:p>
            <a:pPr algn="l"/>
            <a:r>
              <a:rPr lang="en-US" sz="2800" dirty="0">
                <a:latin typeface="+mn-lt"/>
              </a:rPr>
              <a:t>Cities may have limited influence on market feasibility</a:t>
            </a:r>
          </a:p>
        </p:txBody>
      </p:sp>
    </p:spTree>
    <p:extLst>
      <p:ext uri="{BB962C8B-B14F-4D97-AF65-F5344CB8AC3E}">
        <p14:creationId xmlns:p14="http://schemas.microsoft.com/office/powerpoint/2010/main" val="482732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E226CB-755C-7CD2-26B6-9E3755AC81B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numCol="2" spcCol="228600"/>
          <a:lstStyle/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Participate in or establish a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land bank.</a:t>
            </a:r>
          </a:p>
          <a:p>
            <a:pPr marL="0" indent="0" fontAlgn="t">
              <a:spcBef>
                <a:spcPct val="0"/>
              </a:spcBef>
              <a:buNone/>
            </a:pPr>
            <a:endParaRPr lang="en-US" sz="1800" dirty="0">
              <a:latin typeface="+mj-lt"/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Participate in a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land trust</a:t>
            </a:r>
            <a:r>
              <a:rPr lang="en-US" sz="1800" dirty="0">
                <a:cs typeface="Calibri" panose="020F0502020204030204" pitchFamily="34" charset="0"/>
              </a:rPr>
              <a:t>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Host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educational events </a:t>
            </a:r>
            <a:r>
              <a:rPr lang="en-US" sz="1800" dirty="0">
                <a:cs typeface="Calibri" panose="020F0502020204030204" pitchFamily="34" charset="0"/>
              </a:rPr>
              <a:t>with the Housing and Human Services Commission or other organizations.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Develop an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equitable housing plan</a:t>
            </a:r>
            <a:r>
              <a:rPr lang="en-US" sz="1800" dirty="0">
                <a:cs typeface="Calibri" panose="020F0502020204030204" pitchFamily="34" charset="0"/>
              </a:rPr>
              <a:t>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Maintain quality and support preservation of existing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manufactured home park</a:t>
            </a:r>
            <a:r>
              <a:rPr lang="en-US" sz="1800" dirty="0">
                <a:cs typeface="Calibri" panose="020F0502020204030204" pitchFamily="34" charset="0"/>
              </a:rPr>
              <a:t>s and support development of new manufactured home parks.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Work with partners to support development of additional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permanent supportive housing</a:t>
            </a:r>
            <a:r>
              <a:rPr lang="en-US" sz="1800" dirty="0">
                <a:cs typeface="Calibri" panose="020F0502020204030204" pitchFamily="34" charset="0"/>
              </a:rPr>
              <a:t>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Implement the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Multiple Unit Property Tax Exemption </a:t>
            </a:r>
            <a:r>
              <a:rPr lang="en-US" sz="1800" dirty="0">
                <a:cs typeface="Calibri" panose="020F0502020204030204" pitchFamily="34" charset="0"/>
              </a:rPr>
              <a:t>(MUPTE) to support multifamily or affordable housing.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Preserve and improve existing low-cost, unregulated, rental housing.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Disallow single family dwellings in High Density R-3 Zone, outside of Historic areas.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Increase development capacity of multifamily dwellings through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changes to the Land Use Ordinance</a:t>
            </a:r>
            <a:r>
              <a:rPr lang="en-US" sz="1800" dirty="0">
                <a:cs typeface="Calibri" panose="020F0502020204030204" pitchFamily="34" charset="0"/>
              </a:rPr>
              <a:t>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Evaluate opportunities to improve energy efficiency and reduce greenhouse gas emissions during housing development.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0" indent="0" fontAlgn="t">
              <a:spcBef>
                <a:spcPct val="0"/>
              </a:spcBef>
              <a:buNone/>
            </a:pPr>
            <a:r>
              <a:rPr lang="en-US" sz="1800" dirty="0">
                <a:latin typeface="+mj-lt"/>
                <a:cs typeface="Calibri" panose="020F0502020204030204" pitchFamily="34" charset="0"/>
              </a:rPr>
              <a:t>Funding Sources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Establish a Construction Excise Tax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Evaluate using Urban Renewal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Identify additional funds to support the Affordable Housing Trust Fund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E7808-312C-8705-1792-D8240E8A66B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Strategies the City is considering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315A4-BC14-0EC5-252D-2F458B6439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F4C04BA-843C-4348-B476-FB0C9D05866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193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79903-FEDD-2342-8749-F6F2C6E8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your input!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AC2D-6489-0D43-850C-C677FED0CD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81201" y="1933028"/>
            <a:ext cx="8229601" cy="42374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Join the activity by texting to number </a:t>
            </a:r>
            <a:r>
              <a:rPr lang="en-US" sz="4000" u="sng" dirty="0">
                <a:solidFill>
                  <a:srgbClr val="0432FF"/>
                </a:solidFill>
              </a:rPr>
              <a:t>22333</a:t>
            </a:r>
            <a:r>
              <a:rPr lang="en-US" dirty="0"/>
              <a:t> the word </a:t>
            </a:r>
            <a:r>
              <a:rPr lang="en-US" sz="4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LORELEIJ</a:t>
            </a:r>
            <a:r>
              <a:rPr lang="en-US" sz="4000" u="sng" dirty="0"/>
              <a:t>845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AA0CA-647D-5F40-8DD8-34CD2B7A5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1566" y="3520314"/>
            <a:ext cx="4573254" cy="293778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04B842-0ECD-C52A-74F9-AB20BDE331B8}"/>
              </a:ext>
            </a:extLst>
          </p:cNvPr>
          <p:cNvCxnSpPr>
            <a:cxnSpLocks/>
          </p:cNvCxnSpPr>
          <p:nvPr/>
        </p:nvCxnSpPr>
        <p:spPr>
          <a:xfrm flipH="1">
            <a:off x="6847114" y="2862943"/>
            <a:ext cx="89262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18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665F5-7409-65E6-0E61-ABB0C7D58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7064E-6620-1E23-AA32-8A84C9973A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cYeEDEPSbSvRjecPynBgg">
            <a:extLst>
              <a:ext uri="{FF2B5EF4-FFF2-40B4-BE49-F238E27FC236}">
                <a16:creationId xmlns:a16="http://schemas.microsoft.com/office/drawing/2014/main" id="{BB40CA6A-47FB-31EA-F658-60F829B6CC1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1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FBAD-47CA-583B-DB51-42AA7C53D3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91320-BDEA-1C7F-0B48-362B27D47E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6XGJG1GrMuLUgOqXvfdag">
            <a:extLst>
              <a:ext uri="{FF2B5EF4-FFF2-40B4-BE49-F238E27FC236}">
                <a16:creationId xmlns:a16="http://schemas.microsoft.com/office/drawing/2014/main" id="{FE6F2AA6-9898-9A0A-1135-9BBD968977B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92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3601-C9B0-138F-978F-8031B0F73C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FFEA04-07FA-1BB6-A224-AC210594DC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mCqLbl8UoY68BlehqwrwH">
            <a:extLst>
              <a:ext uri="{FF2B5EF4-FFF2-40B4-BE49-F238E27FC236}">
                <a16:creationId xmlns:a16="http://schemas.microsoft.com/office/drawing/2014/main" id="{0D4FCA7E-D273-FC5B-2975-0742C885269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90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8FD7-9ABC-2149-AFFE-9712D6AEA6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146B7-638B-AECB-F38C-36FE2DF236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UNs73CgM9D20ooA40IknE">
            <a:extLst>
              <a:ext uri="{FF2B5EF4-FFF2-40B4-BE49-F238E27FC236}">
                <a16:creationId xmlns:a16="http://schemas.microsoft.com/office/drawing/2014/main" id="{37D6F9A1-3129-B9F6-9B9D-AA0C7BB3000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9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D7047A-2032-B3DD-22C1-9A28A737E7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400"/>
              <a:t>For the next six questions, please rate how important you think it is for the City to focus on each of the following categories:</a:t>
            </a:r>
          </a:p>
          <a:p>
            <a:pPr marL="0" indent="0">
              <a:lnSpc>
                <a:spcPct val="90000"/>
              </a:lnSpc>
              <a:buNone/>
            </a:pPr>
            <a:endParaRPr lang="en-US" sz="340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49F03DC-E729-BEEF-3F5A-98997A254E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363200" y="6367463"/>
            <a:ext cx="1219200" cy="261937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F8065511-82C4-DD4F-B69B-E38E9AEC9414}" type="slidenum">
              <a:rPr lang="en-US" altLang="en-US"/>
              <a:pPr>
                <a:spcAft>
                  <a:spcPts val="600"/>
                </a:spcAft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84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16FE54-C81D-DA48-98E9-B86A3C27594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8114" y="1068780"/>
            <a:ext cx="6009560" cy="5258467"/>
          </a:xfrm>
        </p:spPr>
        <p:txBody>
          <a:bodyPr/>
          <a:lstStyle/>
          <a:p>
            <a:r>
              <a:rPr lang="en-US" dirty="0"/>
              <a:t>Build on Ashland’s efforts to meet the city’s housing needs</a:t>
            </a:r>
          </a:p>
          <a:p>
            <a:pPr lvl="1"/>
            <a:r>
              <a:rPr lang="en-US" sz="2000" dirty="0"/>
              <a:t>Housing Capacity Analysis (2021)</a:t>
            </a:r>
          </a:p>
          <a:p>
            <a:pPr lvl="1"/>
            <a:r>
              <a:rPr lang="en-US" sz="2000" dirty="0"/>
              <a:t>Comprehensive Plan and Housing Element Update (2019)</a:t>
            </a:r>
          </a:p>
          <a:p>
            <a:pPr lvl="1"/>
            <a:r>
              <a:rPr lang="en-US" sz="2000" dirty="0"/>
              <a:t>Ashland Consolidated Plan 2020-2024</a:t>
            </a:r>
          </a:p>
          <a:p>
            <a:pPr lvl="1"/>
            <a:r>
              <a:rPr lang="en-US" sz="2000" dirty="0"/>
              <a:t>Affordable Housing Ordinance </a:t>
            </a:r>
          </a:p>
          <a:p>
            <a:pPr lvl="1"/>
            <a:r>
              <a:rPr lang="en-US" sz="2000" dirty="0"/>
              <a:t>Rent Burden Meeting (2020)</a:t>
            </a:r>
          </a:p>
          <a:p>
            <a:pPr lvl="1"/>
            <a:r>
              <a:rPr lang="en-US" sz="2000" dirty="0"/>
              <a:t>Missing Middle Code Update (on-going)</a:t>
            </a:r>
          </a:p>
          <a:p>
            <a:r>
              <a:rPr lang="en-US" dirty="0"/>
              <a:t>The City was given a grant by DLCD to complete the HPS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E7450E-014B-834E-974A-751A0EAB11A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-97971" y="49246"/>
            <a:ext cx="12115800" cy="651748"/>
          </a:xfrm>
        </p:spPr>
        <p:txBody>
          <a:bodyPr/>
          <a:lstStyle/>
          <a:p>
            <a:r>
              <a:rPr lang="en-US" dirty="0"/>
              <a:t>Housing Development and Affordability is Important to Ashland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DC40B-1E86-1349-AB8D-A4F53E6924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EBD2A-3414-A74A-B50A-0B278C1C53B3}"/>
              </a:ext>
            </a:extLst>
          </p:cNvPr>
          <p:cNvSpPr txBox="1"/>
          <p:nvPr/>
        </p:nvSpPr>
        <p:spPr>
          <a:xfrm>
            <a:off x="6661288" y="1068780"/>
            <a:ext cx="492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Cost Burden by Tenure, Ashland, 2014-2018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9E208-ECA5-5A44-9BD7-49ADEE9F5041}"/>
              </a:ext>
            </a:extLst>
          </p:cNvPr>
          <p:cNvSpPr txBox="1"/>
          <p:nvPr/>
        </p:nvSpPr>
        <p:spPr>
          <a:xfrm>
            <a:off x="6899721" y="5419887"/>
            <a:ext cx="37761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Franklin Gothic Book" panose="020B0503020102020204" pitchFamily="34" charset="0"/>
                <a:ea typeface="MS PGothic" panose="020B0600070205080204" pitchFamily="34" charset="-128"/>
                <a:cs typeface="Times New Roman" pitchFamily="2" charset="0"/>
              </a:rPr>
              <a:t>Source: U.S. Census, American Community Survey 2014-2018</a:t>
            </a:r>
            <a:endParaRPr lang="en-US" sz="1050" dirty="0">
              <a:latin typeface="Franklin Gothic Book" panose="020B0503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214E29-AD8F-2D44-87C1-8ADAFFE6A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287" y="1590597"/>
            <a:ext cx="4921111" cy="38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E133-D7F3-CB29-33CF-75BD3FAC22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515DE-DD8E-622A-67D1-B334F63243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kpJSd7CG65CmFDnP4ku4t">
            <a:extLst>
              <a:ext uri="{FF2B5EF4-FFF2-40B4-BE49-F238E27FC236}">
                <a16:creationId xmlns:a16="http://schemas.microsoft.com/office/drawing/2014/main" id="{13AD33F6-DDD6-9604-25F6-5A03A05FFF8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29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DA0E-D255-ED06-FA7F-8B49F75C92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11CF61-AAB7-EF69-CE0E-1FC165A49C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eUjuYvqJWqbtwtYGZQOhM">
            <a:extLst>
              <a:ext uri="{FF2B5EF4-FFF2-40B4-BE49-F238E27FC236}">
                <a16:creationId xmlns:a16="http://schemas.microsoft.com/office/drawing/2014/main" id="{55516020-4DA4-85BC-4F08-4B1EC08B8E5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0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7D07-51BD-2471-3208-52C62579D4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8E926A-6590-ECF3-882C-CB510F7079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cxOznt9RDm319KIetveH5">
            <a:extLst>
              <a:ext uri="{FF2B5EF4-FFF2-40B4-BE49-F238E27FC236}">
                <a16:creationId xmlns:a16="http://schemas.microsoft.com/office/drawing/2014/main" id="{F10B7F7C-DBB3-EDCB-2B47-0F9C64E1408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74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6F1B-71AA-6BAD-CE15-69CC934C9C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CA7EF-4041-63A0-3276-10828CEEB6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Sy8ZslSjnhXJiV8sVPBNo">
            <a:extLst>
              <a:ext uri="{FF2B5EF4-FFF2-40B4-BE49-F238E27FC236}">
                <a16:creationId xmlns:a16="http://schemas.microsoft.com/office/drawing/2014/main" id="{48B742AF-7719-2D0D-308D-530AB71535D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35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D49A-C4A2-A0CB-053E-27A6C5864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F26E4-22BF-72E2-DBD4-B678F57E53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N9GyncEJe43fsfpDQra5l">
            <a:extLst>
              <a:ext uri="{FF2B5EF4-FFF2-40B4-BE49-F238E27FC236}">
                <a16:creationId xmlns:a16="http://schemas.microsoft.com/office/drawing/2014/main" id="{031FB439-89B5-B291-E4C1-4633CBCAC90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30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7E84-60A7-6FE6-A611-D95F8374D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F856A-3FA1-2088-0553-3D3E0100E4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x0kVgmBefLGjWJQwLdGWa">
            <a:extLst>
              <a:ext uri="{FF2B5EF4-FFF2-40B4-BE49-F238E27FC236}">
                <a16:creationId xmlns:a16="http://schemas.microsoft.com/office/drawing/2014/main" id="{050860B4-6C7C-AD7D-DB3F-6CB182AE0C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38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0A2EF-7BE1-6AF8-3FD7-8EC53BC724B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The City hosted an online survey open to all Ashland residents.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The purpose was to ask residents about their views on some of the actions the City might take to expand the range of housing options.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Survey was open August 24</a:t>
            </a:r>
            <a:r>
              <a:rPr lang="en-US" baseline="30000" dirty="0"/>
              <a:t>th </a:t>
            </a:r>
            <a:r>
              <a:rPr lang="en-US" dirty="0"/>
              <a:t>– October 14</a:t>
            </a:r>
            <a:r>
              <a:rPr lang="en-US" baseline="30000" dirty="0"/>
              <a:t>th</a:t>
            </a:r>
            <a:r>
              <a:rPr lang="en-US" dirty="0"/>
              <a:t> 2022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236 people responded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+mj-lt"/>
              </a:rPr>
              <a:t>82% of respondents agreed that housing price was the biggest housing problem in Ashland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079C79A-1925-5E57-9219-E61A3C39014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Ashland Community Questionnaire results</a:t>
            </a:r>
          </a:p>
        </p:txBody>
      </p:sp>
    </p:spTree>
    <p:extLst>
      <p:ext uri="{BB962C8B-B14F-4D97-AF65-F5344CB8AC3E}">
        <p14:creationId xmlns:p14="http://schemas.microsoft.com/office/powerpoint/2010/main" val="686524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4BAB3E-B364-5DAB-FEE1-3CCBB98DF2F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At least half of respondents thought these strategies would make a significant positive difference: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Support </a:t>
            </a:r>
            <a:r>
              <a:rPr lang="en-US" sz="2000" dirty="0">
                <a:latin typeface="+mj-lt"/>
              </a:rPr>
              <a:t>using city-owned land </a:t>
            </a:r>
            <a:r>
              <a:rPr lang="en-US" sz="2000" dirty="0"/>
              <a:t>for the construction of affordable housing.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+mj-lt"/>
              </a:rPr>
              <a:t>Support and fund non-profit organizations </a:t>
            </a:r>
            <a:r>
              <a:rPr lang="en-US" sz="2000" dirty="0"/>
              <a:t>who build new housing that people of varied income levels can afford.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+mj-lt"/>
              </a:rPr>
              <a:t>Support and fund organizations that serve un-housed populations </a:t>
            </a:r>
            <a:r>
              <a:rPr lang="en-US" sz="2000" dirty="0"/>
              <a:t>and help houseless people get into more stable housing; for example more units of supportive housing.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Create policy that supports the construction different types of homes and </a:t>
            </a:r>
            <a:r>
              <a:rPr lang="en-US" sz="2000" dirty="0">
                <a:latin typeface="+mj-lt"/>
              </a:rPr>
              <a:t>broadens what is acceptable as a “dwelling unit</a:t>
            </a:r>
            <a:r>
              <a:rPr lang="en-US" sz="2000" dirty="0"/>
              <a:t>:” Examples: cottages, accessory dwelling units, duplexes, triplexes, manufactured home parks, tiny homes, 3D printed homes, domes, repurposed cargo containers, etc.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+mj-lt"/>
              </a:rPr>
              <a:t>Limit the number of vacation rentals </a:t>
            </a:r>
            <a:r>
              <a:rPr lang="en-US" sz="2000" dirty="0"/>
              <a:t>as well as limiting the converting existing housing into vacation rentals.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Require private developers to include a percentage of affordable housing units in projects that would contain more than 20 dwelling units, referred to as “</a:t>
            </a:r>
            <a:r>
              <a:rPr lang="en-US" sz="2000" dirty="0">
                <a:latin typeface="+mj-lt"/>
              </a:rPr>
              <a:t>Inclusionary zoning</a:t>
            </a:r>
            <a:r>
              <a:rPr lang="en-US" sz="2000" dirty="0"/>
              <a:t>”.</a:t>
            </a: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47F565-948C-3926-EEC2-B475DE8AD44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Ashland Community Questionnaire results (cont.)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69B78-CF2D-3DE2-9B89-0699E6B630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F4C04BA-843C-4348-B476-FB0C9D05866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207E6-BEAD-A660-A932-3E3CB4034684}"/>
              </a:ext>
            </a:extLst>
          </p:cNvPr>
          <p:cNvSpPr txBox="1"/>
          <p:nvPr/>
        </p:nvSpPr>
        <p:spPr>
          <a:xfrm>
            <a:off x="35955" y="2324767"/>
            <a:ext cx="114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Included as strategy in the HPS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C2261-324F-0EE8-2208-C109D8849F16}"/>
              </a:ext>
            </a:extLst>
          </p:cNvPr>
          <p:cNvSpPr txBox="1"/>
          <p:nvPr/>
        </p:nvSpPr>
        <p:spPr>
          <a:xfrm>
            <a:off x="-35962" y="3886902"/>
            <a:ext cx="129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+mn-lt"/>
              </a:rPr>
              <a:t>Included as recommendation in the HPS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643FD5-1DB3-3241-3E63-293C8387D598}"/>
              </a:ext>
            </a:extLst>
          </p:cNvPr>
          <p:cNvSpPr/>
          <p:nvPr/>
        </p:nvSpPr>
        <p:spPr>
          <a:xfrm>
            <a:off x="1520575" y="1934948"/>
            <a:ext cx="10291283" cy="176237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E1BA3A-8D3B-0FCA-0580-CC31C78A085E}"/>
              </a:ext>
            </a:extLst>
          </p:cNvPr>
          <p:cNvSpPr/>
          <p:nvPr/>
        </p:nvSpPr>
        <p:spPr>
          <a:xfrm>
            <a:off x="1520575" y="3737544"/>
            <a:ext cx="10284432" cy="11963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9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E226CB-755C-7CD2-26B6-9E3755AC81B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numCol="2" spcCol="228600"/>
          <a:lstStyle/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Participate in or establish a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land bank.</a:t>
            </a:r>
          </a:p>
          <a:p>
            <a:pPr marL="0" indent="0" fontAlgn="t">
              <a:spcBef>
                <a:spcPct val="0"/>
              </a:spcBef>
              <a:buNone/>
            </a:pPr>
            <a:endParaRPr lang="en-US" sz="1800" dirty="0">
              <a:solidFill>
                <a:schemeClr val="bg2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Participate in a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land trust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Host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educational events </a:t>
            </a:r>
            <a:r>
              <a:rPr lang="en-US" sz="1800" dirty="0">
                <a:cs typeface="Calibri" panose="020F0502020204030204" pitchFamily="34" charset="0"/>
              </a:rPr>
              <a:t>with the Housing and Human Services Commission or other organizations.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Develop an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equitable housing plan</a:t>
            </a:r>
            <a:r>
              <a:rPr lang="en-US" sz="1800" dirty="0">
                <a:cs typeface="Calibri" panose="020F0502020204030204" pitchFamily="34" charset="0"/>
              </a:rPr>
              <a:t>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Maintain quality and support preservation of existing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manufactured home park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s and support development of new manufactured home parks.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Work with partners to support development of additional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permanent supportive housing</a:t>
            </a:r>
            <a:r>
              <a:rPr lang="en-US" sz="1800" dirty="0">
                <a:cs typeface="Calibri" panose="020F0502020204030204" pitchFamily="34" charset="0"/>
              </a:rPr>
              <a:t>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Implement the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Multiple Unit Property Tax Exemption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(MUPTE) to support multifamily or affordable housing.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Preserve and improve existing low-cost, unregulated, rental housing.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Disallow single family dwellings in High Density R-3 Zone, outside of Historic areas.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Increase development capacity of multifamily dwellings through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changes to the Land Use Ordinance</a:t>
            </a:r>
            <a:r>
              <a:rPr lang="en-US" sz="1800" dirty="0">
                <a:cs typeface="Calibri" panose="020F0502020204030204" pitchFamily="34" charset="0"/>
              </a:rPr>
              <a:t>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Evaluate opportunities to improve energy efficiency and reduce greenhouse gas emissions during housing development.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0" indent="0" fontAlgn="t">
              <a:spcBef>
                <a:spcPct val="0"/>
              </a:spcBef>
              <a:buNone/>
            </a:pPr>
            <a:r>
              <a:rPr lang="en-US" sz="1800" dirty="0">
                <a:latin typeface="+mj-lt"/>
                <a:cs typeface="Calibri" panose="020F0502020204030204" pitchFamily="34" charset="0"/>
              </a:rPr>
              <a:t>Funding Sources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Establish a Construction Excise Tax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Evaluate using Urban Renewal </a:t>
            </a:r>
          </a:p>
          <a:p>
            <a:pPr marL="171450" indent="-171450" fontAlgn="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Identify additional funds to support the Affordable Housing Trust Fund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E7808-312C-8705-1792-D8240E8A66B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Strategies the City is considering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315A4-BC14-0EC5-252D-2F458B6439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F4C04BA-843C-4348-B476-FB0C9D058668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17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8D0C87-BA9D-A5AA-DBAF-B8FAE41D8EF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1" y="1068779"/>
            <a:ext cx="5486399" cy="5258467"/>
          </a:xfrm>
        </p:spPr>
        <p:txBody>
          <a:bodyPr anchor="t"/>
          <a:lstStyle/>
          <a:p>
            <a:pPr marL="0" indent="0">
              <a:buNone/>
            </a:pPr>
            <a:r>
              <a:rPr lang="en-US" sz="3200" dirty="0"/>
              <a:t>Are we missing approaches to addressing the need for development of housing and development of affordable housing?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93B09-A660-00EB-DE2E-8798591EDA9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04D01A-8E29-780A-B5FE-985E0B9C3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38"/>
          <a:stretch/>
        </p:blipFill>
        <p:spPr>
          <a:xfrm>
            <a:off x="7077695" y="4142913"/>
            <a:ext cx="4645346" cy="2531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2436F-D91D-FA01-8224-96E6D6085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685"/>
          <a:stretch/>
        </p:blipFill>
        <p:spPr>
          <a:xfrm>
            <a:off x="7077696" y="839299"/>
            <a:ext cx="4645346" cy="31745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7604D0-F0C6-8D4C-B4AF-AD95FDD26DB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Cost Burden by Tenure and Income, 2015-2019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5657E-FB97-124D-A12D-422E8FCE6E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DE972D7-EB7D-5C45-9D48-1B9BE8188FF1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130491-0DFC-974D-B786-05E40BB3506B}"/>
              </a:ext>
            </a:extLst>
          </p:cNvPr>
          <p:cNvSpPr/>
          <p:nvPr/>
        </p:nvSpPr>
        <p:spPr>
          <a:xfrm>
            <a:off x="609600" y="6352401"/>
            <a:ext cx="6839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  <a:ea typeface="MS PGothic" panose="020B0600070205080204" pitchFamily="34" charset="-128"/>
                <a:cs typeface="Times New Roman" pitchFamily="2" charset="0"/>
              </a:rPr>
              <a:t>Source: U.S. Census, American Community Survey 2015-2019</a:t>
            </a:r>
            <a:endParaRPr lang="en-US" sz="1200" dirty="0">
              <a:latin typeface="Franklin Gothic Book" panose="020B0503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30C1C-57E8-1449-8A8F-D2364D9C536B}"/>
              </a:ext>
            </a:extLst>
          </p:cNvPr>
          <p:cNvSpPr txBox="1"/>
          <p:nvPr/>
        </p:nvSpPr>
        <p:spPr>
          <a:xfrm>
            <a:off x="6355195" y="1014215"/>
            <a:ext cx="499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Cost Burden by Income for </a:t>
            </a:r>
            <a:r>
              <a:rPr lang="en-US" b="1" dirty="0">
                <a:latin typeface="+mn-lt"/>
              </a:rPr>
              <a:t>Owner</a:t>
            </a:r>
            <a:r>
              <a:rPr lang="en-US" dirty="0">
                <a:latin typeface="+mn-lt"/>
              </a:rPr>
              <a:t> Households, Ashland, 2015-2019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6D12B-7A9B-D24F-AC70-AC28D8191F78}"/>
              </a:ext>
            </a:extLst>
          </p:cNvPr>
          <p:cNvSpPr txBox="1"/>
          <p:nvPr/>
        </p:nvSpPr>
        <p:spPr>
          <a:xfrm>
            <a:off x="657841" y="1014215"/>
            <a:ext cx="517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Cost Burden by Income for </a:t>
            </a:r>
            <a:r>
              <a:rPr lang="en-US" b="1" dirty="0">
                <a:latin typeface="+mn-lt"/>
              </a:rPr>
              <a:t>Renter</a:t>
            </a:r>
            <a:r>
              <a:rPr lang="en-US" dirty="0">
                <a:latin typeface="+mn-lt"/>
              </a:rPr>
              <a:t> Households, Ashland, 2015-2019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3BA389-7E4A-F74F-BA54-F97C72910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04" y="1851484"/>
            <a:ext cx="5478840" cy="42765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E4A220-7A42-4B43-8439-F47F628A1508}"/>
              </a:ext>
            </a:extLst>
          </p:cNvPr>
          <p:cNvSpPr/>
          <p:nvPr/>
        </p:nvSpPr>
        <p:spPr>
          <a:xfrm>
            <a:off x="1372803" y="1920064"/>
            <a:ext cx="2725063" cy="38519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2FFAD0-F466-7749-B9AF-ECB41FE5C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931" y="1920064"/>
            <a:ext cx="5478839" cy="43201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9A690-1212-BC40-AF7D-08D46C8CF933}"/>
              </a:ext>
            </a:extLst>
          </p:cNvPr>
          <p:cNvSpPr/>
          <p:nvPr/>
        </p:nvSpPr>
        <p:spPr>
          <a:xfrm>
            <a:off x="7129829" y="1977243"/>
            <a:ext cx="2708437" cy="386654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76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36504B-C9D8-4B13-7F99-990020DA4F6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1" y="1068779"/>
            <a:ext cx="6634347" cy="5258467"/>
          </a:xfrm>
        </p:spPr>
        <p:txBody>
          <a:bodyPr/>
          <a:lstStyle/>
          <a:p>
            <a:pPr marR="0" lvl="0"/>
            <a:r>
              <a:rPr lang="en-US" dirty="0"/>
              <a:t>ECONorthwest will work on preparing the full draft Housing Production Strategy</a:t>
            </a:r>
          </a:p>
          <a:p>
            <a:pPr marL="0" marR="0" lvl="0" indent="0">
              <a:buNone/>
            </a:pPr>
            <a:endParaRPr lang="en-US" dirty="0"/>
          </a:p>
          <a:p>
            <a:pPr marR="0" lvl="0"/>
            <a:r>
              <a:rPr lang="en-US" dirty="0"/>
              <a:t>Next Advisory Committee Meeting: 1/23</a:t>
            </a:r>
          </a:p>
          <a:p>
            <a:pPr marL="0" marR="0" lvl="0" indent="0">
              <a:buNone/>
            </a:pPr>
            <a:endParaRPr lang="en-US" dirty="0"/>
          </a:p>
          <a:p>
            <a:pPr marR="0" lvl="0"/>
            <a:r>
              <a:rPr lang="en-US" dirty="0"/>
              <a:t>Presentation to the Housing &amp; Human Services Commission: 2/23</a:t>
            </a:r>
          </a:p>
          <a:p>
            <a:pPr marR="0" lvl="0"/>
            <a:endParaRPr lang="en-US" dirty="0"/>
          </a:p>
          <a:p>
            <a:pPr marR="0" lvl="0"/>
            <a:r>
              <a:rPr lang="en-US" dirty="0"/>
              <a:t>Planning Commission work session: 2/28</a:t>
            </a: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7D317-C704-A425-7898-DF73C781A84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7211C-14A7-3104-AD84-13C3A543417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F4C04BA-843C-4348-B476-FB0C9D058668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6" name="Picture 5" descr="A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3B69314B-E1EC-6916-59E0-5B68364B5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314" y="4057170"/>
            <a:ext cx="4019085" cy="2270076"/>
          </a:xfrm>
          <a:prstGeom prst="rect">
            <a:avLst/>
          </a:prstGeom>
        </p:spPr>
      </p:pic>
      <p:pic>
        <p:nvPicPr>
          <p:cNvPr id="7" name="Picture 6" descr="A picture containing sky, outdoor, building, grass&#10;&#10;Description automatically generated">
            <a:extLst>
              <a:ext uri="{FF2B5EF4-FFF2-40B4-BE49-F238E27FC236}">
                <a16:creationId xmlns:a16="http://schemas.microsoft.com/office/drawing/2014/main" id="{ACF1B4D0-0273-3B56-54D2-BE010A3C16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314" y="924727"/>
            <a:ext cx="1949144" cy="2960513"/>
          </a:xfrm>
          <a:prstGeom prst="rect">
            <a:avLst/>
          </a:prstGeom>
        </p:spPr>
      </p:pic>
      <p:pic>
        <p:nvPicPr>
          <p:cNvPr id="8" name="Picture 7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29EB27C5-8649-717D-5E57-C08EEF75ED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673" y="924728"/>
            <a:ext cx="1949144" cy="294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7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09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F711623-0409-4149-A2E5-7912DB4AAE6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67193" y="92270"/>
            <a:ext cx="8895644" cy="651748"/>
          </a:xfrm>
        </p:spPr>
        <p:txBody>
          <a:bodyPr/>
          <a:lstStyle/>
          <a:p>
            <a:r>
              <a:rPr lang="en-US" sz="2800" dirty="0"/>
              <a:t>A Housing Production Strategy is an 8 Year Action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24712-AC37-2E49-A155-9882287DCB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0DDC2D-49A3-2047-B251-635C1E9AB248}"/>
              </a:ext>
            </a:extLst>
          </p:cNvPr>
          <p:cNvSpPr txBox="1"/>
          <p:nvPr/>
        </p:nvSpPr>
        <p:spPr>
          <a:xfrm>
            <a:off x="1244600" y="995339"/>
            <a:ext cx="2127957" cy="1323439"/>
          </a:xfrm>
          <a:prstGeom prst="rect">
            <a:avLst/>
          </a:prstGeom>
          <a:solidFill>
            <a:srgbClr val="4EABB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Housing Need: What is Ashland’s future housing need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E7E17C-3990-5A41-8993-FF271E46FF47}"/>
              </a:ext>
            </a:extLst>
          </p:cNvPr>
          <p:cNvGrpSpPr/>
          <p:nvPr/>
        </p:nvGrpSpPr>
        <p:grpSpPr>
          <a:xfrm>
            <a:off x="1987134" y="2771779"/>
            <a:ext cx="634938" cy="657221"/>
            <a:chOff x="239632" y="2553212"/>
            <a:chExt cx="790089" cy="790089"/>
          </a:xfrm>
          <a:solidFill>
            <a:schemeClr val="accent1"/>
          </a:solidFill>
        </p:grpSpPr>
        <p:sp>
          <p:nvSpPr>
            <p:cNvPr id="10" name="Plus 9">
              <a:extLst>
                <a:ext uri="{FF2B5EF4-FFF2-40B4-BE49-F238E27FC236}">
                  <a16:creationId xmlns:a16="http://schemas.microsoft.com/office/drawing/2014/main" id="{D0D303AC-8B24-5F42-B7B7-836D08C6A895}"/>
                </a:ext>
              </a:extLst>
            </p:cNvPr>
            <p:cNvSpPr/>
            <p:nvPr/>
          </p:nvSpPr>
          <p:spPr>
            <a:xfrm>
              <a:off x="239632" y="2553212"/>
              <a:ext cx="790089" cy="790089"/>
            </a:xfrm>
            <a:prstGeom prst="mathPlus">
              <a:avLst/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lus 4">
              <a:extLst>
                <a:ext uri="{FF2B5EF4-FFF2-40B4-BE49-F238E27FC236}">
                  <a16:creationId xmlns:a16="http://schemas.microsoft.com/office/drawing/2014/main" id="{BDAD00FD-D6A8-3A45-AC9F-49F147935F9E}"/>
                </a:ext>
              </a:extLst>
            </p:cNvPr>
            <p:cNvSpPr txBox="1"/>
            <p:nvPr/>
          </p:nvSpPr>
          <p:spPr>
            <a:xfrm>
              <a:off x="344358" y="2855342"/>
              <a:ext cx="580637" cy="1858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ECCC5CC-339F-774A-B0DE-4EA78777C562}"/>
              </a:ext>
            </a:extLst>
          </p:cNvPr>
          <p:cNvSpPr txBox="1"/>
          <p:nvPr/>
        </p:nvSpPr>
        <p:spPr>
          <a:xfrm>
            <a:off x="1240624" y="3591911"/>
            <a:ext cx="2127957" cy="1323439"/>
          </a:xfrm>
          <a:prstGeom prst="rect">
            <a:avLst/>
          </a:prstGeom>
          <a:solidFill>
            <a:srgbClr val="4EABB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Stakeholder engagement, especially of protected classes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F4DA7D-3D7D-FB49-BD84-DC41C2F53892}"/>
              </a:ext>
            </a:extLst>
          </p:cNvPr>
          <p:cNvSpPr txBox="1"/>
          <p:nvPr/>
        </p:nvSpPr>
        <p:spPr>
          <a:xfrm>
            <a:off x="4754380" y="2438668"/>
            <a:ext cx="1974760" cy="1323439"/>
          </a:xfrm>
          <a:prstGeom prst="rect">
            <a:avLst/>
          </a:prstGeom>
          <a:solidFill>
            <a:srgbClr val="4EABB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Develop strategies to meet future housing need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43A9A1-05FF-4446-8397-86DBBCF6AE8B}"/>
              </a:ext>
            </a:extLst>
          </p:cNvPr>
          <p:cNvSpPr txBox="1"/>
          <p:nvPr/>
        </p:nvSpPr>
        <p:spPr>
          <a:xfrm>
            <a:off x="8106766" y="2438667"/>
            <a:ext cx="2527049" cy="1323439"/>
          </a:xfrm>
          <a:prstGeom prst="rect">
            <a:avLst/>
          </a:prstGeom>
          <a:solidFill>
            <a:srgbClr val="4EABB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Evaluation of all strategies to achieve fair and equitable housing outcomes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D3E7F78-9591-E045-95DD-25070AFBE115}"/>
              </a:ext>
            </a:extLst>
          </p:cNvPr>
          <p:cNvSpPr/>
          <p:nvPr/>
        </p:nvSpPr>
        <p:spPr>
          <a:xfrm>
            <a:off x="3707733" y="2924577"/>
            <a:ext cx="688624" cy="351623"/>
          </a:xfrm>
          <a:prstGeom prst="rightArrow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B66515A-3DBC-9D48-8CF0-D57D02D88C7F}"/>
              </a:ext>
            </a:extLst>
          </p:cNvPr>
          <p:cNvSpPr/>
          <p:nvPr/>
        </p:nvSpPr>
        <p:spPr>
          <a:xfrm>
            <a:off x="7026469" y="2922226"/>
            <a:ext cx="688624" cy="351623"/>
          </a:xfrm>
          <a:prstGeom prst="rightArrow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5B36-FF4C-234F-8758-0A6CAAB1CDF7}"/>
              </a:ext>
            </a:extLst>
          </p:cNvPr>
          <p:cNvSpPr txBox="1"/>
          <p:nvPr/>
        </p:nvSpPr>
        <p:spPr>
          <a:xfrm>
            <a:off x="7504289" y="4898575"/>
            <a:ext cx="3747911" cy="1107996"/>
          </a:xfrm>
          <a:prstGeom prst="rect">
            <a:avLst/>
          </a:prstGeom>
          <a:solidFill>
            <a:srgbClr val="2B4F8B"/>
          </a:solidFill>
          <a:ln>
            <a:solidFill>
              <a:srgbClr val="2B4F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Housing Production Strategy Report with policies or actions that Ashland will implement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B3D8D82C-3726-F44C-95E6-DF6143B40104}"/>
              </a:ext>
            </a:extLst>
          </p:cNvPr>
          <p:cNvSpPr/>
          <p:nvPr/>
        </p:nvSpPr>
        <p:spPr>
          <a:xfrm>
            <a:off x="9186334" y="3928823"/>
            <a:ext cx="383822" cy="803035"/>
          </a:xfrm>
          <a:prstGeom prst="downArrow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0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98F34B-7830-4545-A543-24ACAC0BE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8935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17410" name="Text Placeholder 2">
            <a:extLst>
              <a:ext uri="{FF2B5EF4-FFF2-40B4-BE49-F238E27FC236}">
                <a16:creationId xmlns:a16="http://schemas.microsoft.com/office/drawing/2014/main" id="{C6B4C4D9-7DD0-C44C-B478-8B9BF526DEDD}"/>
              </a:ext>
            </a:extLst>
          </p:cNvPr>
          <p:cNvSpPr>
            <a:spLocks noGrp="1" noChangeArrowheads="1"/>
          </p:cNvSpPr>
          <p:nvPr>
            <p:ph type="body" sz="quarter" idx="15"/>
          </p:nvPr>
        </p:nvSpPr>
        <p:spPr bwMode="auto">
          <a:xfrm>
            <a:off x="609600" y="3853921"/>
            <a:ext cx="10972800" cy="158749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Housing Need in Ashland</a:t>
            </a:r>
          </a:p>
        </p:txBody>
      </p:sp>
      <p:sp>
        <p:nvSpPr>
          <p:cNvPr id="17411" name="Text Placeholder 2">
            <a:extLst>
              <a:ext uri="{FF2B5EF4-FFF2-40B4-BE49-F238E27FC236}">
                <a16:creationId xmlns:a16="http://schemas.microsoft.com/office/drawing/2014/main" id="{63CF44A5-3002-2648-810D-3D982356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4668838"/>
            <a:ext cx="8559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endParaRPr lang="en-US" altLang="en-US" sz="2800">
              <a:solidFill>
                <a:schemeClr val="bg1"/>
              </a:solidFill>
              <a:latin typeface="Trebuchet MS" panose="020B0703020202090204" pitchFamily="34" charset="0"/>
              <a:cs typeface="Gill Sans Light" panose="020B0302020104020203" pitchFamily="34" charset="-79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601E8-4464-0A47-A18F-A7D5AB7493E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543" y="918043"/>
            <a:ext cx="10776857" cy="5449420"/>
          </a:xfrm>
        </p:spPr>
        <p:txBody>
          <a:bodyPr/>
          <a:lstStyle/>
          <a:p>
            <a:r>
              <a:rPr lang="en-US" dirty="0">
                <a:latin typeface="+mn-lt"/>
              </a:rPr>
              <a:t>Housing that is affordable based on income</a:t>
            </a:r>
          </a:p>
          <a:p>
            <a:pPr lvl="1"/>
            <a:r>
              <a:rPr lang="en-US" sz="2400" dirty="0">
                <a:latin typeface="+mn-lt"/>
              </a:rPr>
              <a:t>Access to housing where housing costs are less than 30% of a households’ gross income</a:t>
            </a:r>
          </a:p>
          <a:p>
            <a:pPr lvl="2"/>
            <a:r>
              <a:rPr lang="en-US" dirty="0">
                <a:latin typeface="+mn-lt"/>
              </a:rPr>
              <a:t>HUD standard that does not account for wealth, debts, special costs</a:t>
            </a:r>
          </a:p>
          <a:p>
            <a:r>
              <a:rPr lang="en-US" dirty="0">
                <a:latin typeface="+mn-lt"/>
              </a:rPr>
              <a:t>Access to housing that meets the unique needs of a household</a:t>
            </a:r>
            <a:endParaRPr lang="en-US" sz="2400" dirty="0">
              <a:latin typeface="+mn-lt"/>
            </a:endParaRPr>
          </a:p>
          <a:p>
            <a:pPr lvl="1"/>
            <a:r>
              <a:rPr lang="en-US" sz="2400" dirty="0">
                <a:latin typeface="+mn-lt"/>
              </a:rPr>
              <a:t>Size and household composition</a:t>
            </a:r>
          </a:p>
          <a:p>
            <a:pPr lvl="1"/>
            <a:r>
              <a:rPr lang="en-US" sz="2400" dirty="0">
                <a:latin typeface="+mn-lt"/>
              </a:rPr>
              <a:t>Location relative to work and school, ”high opportunity” areas</a:t>
            </a:r>
          </a:p>
          <a:p>
            <a:pPr lvl="1"/>
            <a:r>
              <a:rPr lang="en-US" sz="2400" dirty="0">
                <a:latin typeface="+mn-lt"/>
              </a:rPr>
              <a:t>Characteristics of unit and neighborhood</a:t>
            </a:r>
          </a:p>
          <a:p>
            <a:pPr lvl="1"/>
            <a:r>
              <a:rPr lang="en-US" sz="2400" dirty="0">
                <a:latin typeface="+mn-lt"/>
              </a:rPr>
              <a:t>Access without discrimination (Fair Housing)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6D3C08-AFBE-7A45-9502-0F0B46F9B67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What is Housing Need?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8DE854-B1AB-3A43-8BDB-F5CC1A30B4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165D1CB-47BF-0242-9CA4-5BF82388113F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8147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7604D0-F0C6-8D4C-B4AF-AD95FDD26DB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Financially Attainable Housing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5657E-FB97-124D-A12D-422E8FCE6E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DE972D7-EB7D-5C45-9D48-1B9BE8188FF1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D41DE4-7F01-1040-BA64-BAB0F68B3106}"/>
              </a:ext>
            </a:extLst>
          </p:cNvPr>
          <p:cNvSpPr/>
          <p:nvPr/>
        </p:nvSpPr>
        <p:spPr>
          <a:xfrm>
            <a:off x="1168400" y="6367463"/>
            <a:ext cx="58853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+mn-lt"/>
                <a:cs typeface="Franklin Gothic Book"/>
              </a:rPr>
              <a:t>Source: </a:t>
            </a:r>
            <a:r>
              <a:rPr lang="en-US" sz="1100" dirty="0">
                <a:latin typeface="+mn-lt"/>
              </a:rPr>
              <a:t>U.S. Department of Housing and Urban Development, Jackson County, 2021. Oregon Employment Department. </a:t>
            </a:r>
            <a:endParaRPr lang="en-US" sz="1100" dirty="0">
              <a:latin typeface="+mn-lt"/>
              <a:cs typeface="Franklin Gothic Boo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9050D-A606-444A-9C05-38C0C28167B7}"/>
              </a:ext>
            </a:extLst>
          </p:cNvPr>
          <p:cNvSpPr txBox="1"/>
          <p:nvPr/>
        </p:nvSpPr>
        <p:spPr>
          <a:xfrm>
            <a:off x="8707498" y="1116981"/>
            <a:ext cx="239286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Median Home Sale Price in </a:t>
            </a:r>
            <a:r>
              <a:rPr lang="en-US" u="sng" dirty="0">
                <a:latin typeface="Franklin Gothic Book" panose="020B0503020102020204" pitchFamily="34" charset="0"/>
              </a:rPr>
              <a:t>Ashland</a:t>
            </a:r>
            <a:r>
              <a:rPr lang="en-US" dirty="0">
                <a:latin typeface="Franklin Gothic Book" panose="020B0503020102020204" pitchFamily="34" charset="0"/>
              </a:rPr>
              <a:t>: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$549,900</a:t>
            </a:r>
          </a:p>
          <a:p>
            <a:endParaRPr lang="en-US" sz="800" dirty="0">
              <a:latin typeface="Franklin Gothic Book" panose="020B0503020102020204" pitchFamily="34" charset="0"/>
            </a:endParaRPr>
          </a:p>
          <a:p>
            <a:r>
              <a:rPr lang="en-US" sz="1600" i="1" dirty="0">
                <a:latin typeface="Franklin Gothic Book" panose="020B0503020102020204" pitchFamily="34" charset="0"/>
              </a:rPr>
              <a:t>A household would need to earn $140,000 (192% of MFI) to afford this price.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B76B5-A37E-1441-A32B-4F3BE8B426E6}"/>
              </a:ext>
            </a:extLst>
          </p:cNvPr>
          <p:cNvSpPr txBox="1"/>
          <p:nvPr/>
        </p:nvSpPr>
        <p:spPr>
          <a:xfrm>
            <a:off x="8707498" y="4088777"/>
            <a:ext cx="2489046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Average Asking Rent in </a:t>
            </a:r>
            <a:r>
              <a:rPr lang="en-US" u="sng" dirty="0">
                <a:latin typeface="Franklin Gothic Book" panose="020B0503020102020204" pitchFamily="34" charset="0"/>
              </a:rPr>
              <a:t>Ashland: </a:t>
            </a:r>
            <a:endParaRPr lang="en-US" dirty="0">
              <a:latin typeface="Franklin Gothic Book" panose="020B05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$1,550</a:t>
            </a:r>
          </a:p>
          <a:p>
            <a:endParaRPr lang="en-US" sz="800" dirty="0">
              <a:highlight>
                <a:srgbClr val="FFFF00"/>
              </a:highlight>
              <a:latin typeface="Franklin Gothic Book" panose="020B0503020102020204" pitchFamily="34" charset="0"/>
            </a:endParaRPr>
          </a:p>
          <a:p>
            <a:r>
              <a:rPr lang="en-US" sz="1600" i="1" dirty="0">
                <a:latin typeface="Franklin Gothic Book" panose="020B0503020102020204" pitchFamily="34" charset="0"/>
              </a:rPr>
              <a:t>A household would need to earn about $62,000 or 85% of MFI to afford this rent for a 2-bedroom unit.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C39FC4-30D2-4247-B0BC-B26E80C41836}"/>
              </a:ext>
            </a:extLst>
          </p:cNvPr>
          <p:cNvSpPr txBox="1"/>
          <p:nvPr/>
        </p:nvSpPr>
        <p:spPr>
          <a:xfrm>
            <a:off x="1091634" y="778427"/>
            <a:ext cx="6931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ranklin Gothic Book" panose="020B0503020102020204" pitchFamily="34" charset="0"/>
              </a:rPr>
              <a:t>HUD’s Median Family Income (MFI) for </a:t>
            </a:r>
            <a:r>
              <a:rPr lang="en-US" sz="1600" i="1" u="sng" dirty="0">
                <a:latin typeface="Franklin Gothic Book" panose="020B0503020102020204" pitchFamily="34" charset="0"/>
              </a:rPr>
              <a:t>Jackson County </a:t>
            </a:r>
            <a:r>
              <a:rPr lang="en-US" sz="1600" i="1" dirty="0">
                <a:latin typeface="Franklin Gothic Book" panose="020B0503020102020204" pitchFamily="34" charset="0"/>
              </a:rPr>
              <a:t>in 2020 is </a:t>
            </a:r>
            <a:r>
              <a:rPr lang="en-US" sz="1600" i="1" dirty="0">
                <a:latin typeface="+mj-lt"/>
              </a:rPr>
              <a:t>$73,100 </a:t>
            </a:r>
            <a:endParaRPr lang="en-US" sz="1400" i="1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775712-89F6-794F-888C-DF31FA92F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" t="3951" r="2325" b="7153"/>
          <a:stretch/>
        </p:blipFill>
        <p:spPr>
          <a:xfrm>
            <a:off x="988048" y="1116981"/>
            <a:ext cx="6897949" cy="52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0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7604D0-F0C6-8D4C-B4AF-AD95FDD26DB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Share of Households by Income Level, Ashland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5657E-FB97-124D-A12D-422E8FCE6E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DE972D7-EB7D-5C45-9D48-1B9BE8188FF1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C423A8-60F4-974E-9A23-AC63173589BA}"/>
              </a:ext>
            </a:extLst>
          </p:cNvPr>
          <p:cNvSpPr/>
          <p:nvPr/>
        </p:nvSpPr>
        <p:spPr>
          <a:xfrm>
            <a:off x="1507222" y="6367790"/>
            <a:ext cx="58853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Franklin Gothic Book"/>
                <a:cs typeface="Franklin Gothic Book"/>
              </a:rPr>
              <a:t>Source: U.S. Census Bureau, ACS 2015-2019, Table B19001; HUD, FY 2021 MFI.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1A3A47-90F4-1840-85CF-8517E5141415}"/>
              </a:ext>
            </a:extLst>
          </p:cNvPr>
          <p:cNvSpPr/>
          <p:nvPr/>
        </p:nvSpPr>
        <p:spPr>
          <a:xfrm>
            <a:off x="9508007" y="2088884"/>
            <a:ext cx="2250385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This chart is based on the HUD MFI for 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Jackson County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and the ACS household income distribution for 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Ashland.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3A754D-D917-424A-8BA9-7F66462D6314}"/>
              </a:ext>
            </a:extLst>
          </p:cNvPr>
          <p:cNvSpPr/>
          <p:nvPr/>
        </p:nvSpPr>
        <p:spPr>
          <a:xfrm>
            <a:off x="1848256" y="5384296"/>
            <a:ext cx="323968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Publicly Subsidized Affordable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0%-60% MFI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1FD4C5-6608-9F47-8125-625FA60E9074}"/>
              </a:ext>
            </a:extLst>
          </p:cNvPr>
          <p:cNvSpPr/>
          <p:nvPr/>
        </p:nvSpPr>
        <p:spPr>
          <a:xfrm>
            <a:off x="5602844" y="5384296"/>
            <a:ext cx="17897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Middle Income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60%-120% MFI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1D08BB-67E5-2D44-80EE-8F71E43D74BD}"/>
              </a:ext>
            </a:extLst>
          </p:cNvPr>
          <p:cNvSpPr/>
          <p:nvPr/>
        </p:nvSpPr>
        <p:spPr>
          <a:xfrm>
            <a:off x="7812187" y="5392593"/>
            <a:ext cx="139192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Market Rate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120%+ MFI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1B4AE-2E62-9446-A391-E9D1DA4D1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21" y="904350"/>
            <a:ext cx="8437033" cy="447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9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CA506D-7598-A34E-A468-BDD261005A9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1" y="1017199"/>
            <a:ext cx="4751672" cy="5258467"/>
          </a:xfrm>
        </p:spPr>
        <p:txBody>
          <a:bodyPr/>
          <a:lstStyle/>
          <a:p>
            <a:r>
              <a:rPr lang="en-US" dirty="0"/>
              <a:t>People experiencing homelessness:</a:t>
            </a:r>
          </a:p>
          <a:p>
            <a:pPr lvl="1"/>
            <a:r>
              <a:rPr lang="en-US" dirty="0"/>
              <a:t>Temporarily or chronically</a:t>
            </a:r>
          </a:p>
          <a:p>
            <a:pPr lvl="1"/>
            <a:r>
              <a:rPr lang="en-US" dirty="0"/>
              <a:t>Alone or with children</a:t>
            </a:r>
          </a:p>
          <a:p>
            <a:pPr lvl="1"/>
            <a:r>
              <a:rPr lang="en-US" dirty="0"/>
              <a:t>Ashland: about 10% of Jackson County’s population of people experiencing homelessness</a:t>
            </a:r>
          </a:p>
          <a:p>
            <a:r>
              <a:rPr lang="en-US" dirty="0"/>
              <a:t>Racial or ethnic groups</a:t>
            </a:r>
          </a:p>
          <a:p>
            <a:r>
              <a:rPr lang="en-US" dirty="0"/>
              <a:t>People over 65 years old</a:t>
            </a:r>
          </a:p>
          <a:p>
            <a:r>
              <a:rPr lang="en-US" dirty="0"/>
              <a:t>People with disabilities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1D8BB-6FCC-E14F-8877-85AFD3056BB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Housing Needs Often Differ by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E1B41-2AF5-D249-8F6F-8EED2F984A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21157A-694A-B74A-8D83-D1AE9C337680}"/>
              </a:ext>
            </a:extLst>
          </p:cNvPr>
          <p:cNvSpPr txBox="1"/>
          <p:nvPr/>
        </p:nvSpPr>
        <p:spPr>
          <a:xfrm>
            <a:off x="5743747" y="847845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Point-in-Time Homelessness Estimates, Jackson County, 2017-2021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5887D2-2B63-5545-8896-9B4B7E50AF1D}"/>
              </a:ext>
            </a:extLst>
          </p:cNvPr>
          <p:cNvSpPr/>
          <p:nvPr/>
        </p:nvSpPr>
        <p:spPr>
          <a:xfrm>
            <a:off x="609600" y="6227268"/>
            <a:ext cx="10413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Source: Oregon Housing and Community Services. </a:t>
            </a:r>
            <a:br>
              <a:rPr lang="en-US" sz="1200" dirty="0">
                <a:latin typeface="+mn-lt"/>
              </a:rPr>
            </a:br>
            <a:r>
              <a:rPr lang="en-US" sz="1200" dirty="0">
                <a:latin typeface="+mn-lt"/>
              </a:rPr>
              <a:t>Note: OHCS reported two counts in 2021 – estimated and reported counts. This is the estimated counts.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94A58-A67B-FB47-A223-2CFF9FF6F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395" y="1494176"/>
            <a:ext cx="6515100" cy="4932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934BC-8C74-124C-B27F-4D7B529327CB}"/>
              </a:ext>
            </a:extLst>
          </p:cNvPr>
          <p:cNvSpPr txBox="1"/>
          <p:nvPr/>
        </p:nvSpPr>
        <p:spPr>
          <a:xfrm>
            <a:off x="6969968" y="2220686"/>
            <a:ext cx="63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679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26956-CC92-694E-92E1-66C1F04829D0}"/>
              </a:ext>
            </a:extLst>
          </p:cNvPr>
          <p:cNvSpPr txBox="1"/>
          <p:nvPr/>
        </p:nvSpPr>
        <p:spPr>
          <a:xfrm>
            <a:off x="10318211" y="1672765"/>
            <a:ext cx="63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831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F83F11-5C8F-6D46-A67A-EF94F7477778}"/>
              </a:ext>
            </a:extLst>
          </p:cNvPr>
          <p:cNvSpPr txBox="1"/>
          <p:nvPr/>
        </p:nvSpPr>
        <p:spPr>
          <a:xfrm>
            <a:off x="8628550" y="2140507"/>
            <a:ext cx="63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712</a:t>
            </a:r>
          </a:p>
        </p:txBody>
      </p:sp>
    </p:spTree>
    <p:extLst>
      <p:ext uri="{BB962C8B-B14F-4D97-AF65-F5344CB8AC3E}">
        <p14:creationId xmlns:p14="http://schemas.microsoft.com/office/powerpoint/2010/main" val="802245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O Palette 2019">
      <a:dk1>
        <a:srgbClr val="000000"/>
      </a:dk1>
      <a:lt1>
        <a:srgbClr val="FFFFFF"/>
      </a:lt1>
      <a:dk2>
        <a:srgbClr val="002C57"/>
      </a:dk2>
      <a:lt2>
        <a:srgbClr val="D1D1D1"/>
      </a:lt2>
      <a:accent1>
        <a:srgbClr val="0DAEC1"/>
      </a:accent1>
      <a:accent2>
        <a:srgbClr val="F1B600"/>
      </a:accent2>
      <a:accent3>
        <a:srgbClr val="E57B00"/>
      </a:accent3>
      <a:accent4>
        <a:srgbClr val="4FB947"/>
      </a:accent4>
      <a:accent5>
        <a:srgbClr val="A0508A"/>
      </a:accent5>
      <a:accent6>
        <a:srgbClr val="2B4F8A"/>
      </a:accent6>
      <a:hlink>
        <a:srgbClr val="5F5F5F"/>
      </a:hlink>
      <a:folHlink>
        <a:srgbClr val="96969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 ECO PPT Template_Widescreen  -  Compatibility Mode" id="{E2CF0A13-A846-EA46-BAFC-BEE6AE4F62C6}" vid="{B48845EF-CD33-2F44-A838-D7198D2F8B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9517</TotalTime>
  <Words>2055</Words>
  <Application>Microsoft Macintosh PowerPoint</Application>
  <PresentationFormat>Widescreen</PresentationFormat>
  <Paragraphs>250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Franklin Gothic Book</vt:lpstr>
      <vt:lpstr>Franklin Gothic Book Regular</vt:lpstr>
      <vt:lpstr>Franklin Gothic Medium</vt:lpstr>
      <vt:lpstr>Gill Sans</vt:lpstr>
      <vt:lpstr>Gill Sans Light</vt:lpstr>
      <vt:lpstr>Gill Sans MT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Goodman</dc:creator>
  <cp:lastModifiedBy>Beth Goodman</cp:lastModifiedBy>
  <cp:revision>183</cp:revision>
  <dcterms:created xsi:type="dcterms:W3CDTF">2022-01-25T19:14:05Z</dcterms:created>
  <dcterms:modified xsi:type="dcterms:W3CDTF">2022-10-19T15:56:02Z</dcterms:modified>
</cp:coreProperties>
</file>