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1_F6EA474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15"/>
  </p:notesMasterIdLst>
  <p:sldIdLst>
    <p:sldId id="256" r:id="rId3"/>
    <p:sldId id="290" r:id="rId4"/>
    <p:sldId id="296" r:id="rId5"/>
    <p:sldId id="297" r:id="rId6"/>
    <p:sldId id="289" r:id="rId7"/>
    <p:sldId id="295" r:id="rId8"/>
    <p:sldId id="288" r:id="rId9"/>
    <p:sldId id="298" r:id="rId10"/>
    <p:sldId id="286" r:id="rId11"/>
    <p:sldId id="275" r:id="rId12"/>
    <p:sldId id="282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BF427A-B4CB-359D-D89B-078B1B0DB18C}" name="Scott Fleury" initials="SF" userId="S-1-5-21-1126006537-1190411979-2033415169-26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1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modernComment_121_F6EA47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CD157A-7237-4C89-A02E-6B4D2C4F9B6A}" authorId="{0ABF427A-B4CB-359D-D89B-078B1B0DB18C}" created="2022-04-18T23:18:27.121">
    <pc:sldMkLst xmlns:pc="http://schemas.microsoft.com/office/powerpoint/2013/main/command">
      <pc:docMk/>
      <pc:sldMk cId="4142548806" sldId="289"/>
    </pc:sldMkLst>
    <p188:txBody>
      <a:bodyPr/>
      <a:lstStyle/>
      <a:p>
        <a:r>
          <a:rPr lang="en-US"/>
          <a:t>Add bar charts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9B09936E-1F4E-49B0-9EA2-C13F8FD583A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804885B3-61AD-44D7-A5CE-9554FE8B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57B3-BC20-4CE3-8494-7E55CE73C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A57A-8DC7-4742-BB34-63FDBFC50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8820-1375-4EA4-8BE7-B46D69EB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38F7-D44B-476E-B1E3-25F7F3F2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F3ED-DD3D-411A-A0F6-42DB4B44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E048-3569-4DBD-902D-44A19B53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9E3D3-6B98-4C52-94E3-535FA21B0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34551-C7D1-4612-8A18-C7CEED19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87B9-4246-465E-BF70-507D4A85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EAA5D-1EAB-49C3-8A48-849279E6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D53FD-DDF8-426E-9C7B-6DEDDA77E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4A33F-18E9-4862-AA6E-CC23A6917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DC028-9BCC-458C-A32A-00DED413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ACBC4-F886-4DE1-A82B-4D1DF165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A9DA9-ECBC-4D4D-AFF1-B5F7E15C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0FB7-2555-4462-825A-7B739103F256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311-0FE8-486B-911B-F6B2C4E3EFC2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A784F-5298-4E37-A542-E287C0297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44" y="0"/>
            <a:ext cx="1065968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66D21B6-8AFC-460E-9C2B-D78092874AB7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E35F-7B85-4F5A-B2B8-E78CD20E13DB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5A32E-DE68-4571-B319-96E2564A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344" y="0"/>
            <a:ext cx="1065968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3F6-81C2-49DA-B0AE-D317679C4F1F}" type="datetime1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98E4-A64D-4D62-B521-9E6DBDB13EBF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29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7781-AB07-43A3-9CE8-C60A5059A027}" type="datetime1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90C3-EAC6-46C8-B7EA-153925FBB03F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BABD-5AA6-41ED-B5FF-7410DC87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142C-0389-47DA-8B20-B05C2323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0234-71B6-4220-8A91-1DEFBC4F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BF3E-123C-4312-BE94-0D0D1629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3AF4D-488E-45D2-8CA2-C90C1017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8C9A-16E8-4771-A730-AA281015FA64}" type="datetime1">
              <a:rPr lang="en-US" smtClean="0"/>
              <a:t>5/2/2022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E344-44BA-49A1-A688-C2E7489D1B2F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A282-BE22-4615-8C7B-82E40A01EA0A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786D-CC3D-4735-913F-F42B6965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7C70F-07E0-40F0-A1CF-A3E8EAB8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2FA3D-2257-4E68-BD3A-F45D68B8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E8A5-305A-4772-B1FE-793DC79E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77213-5C04-4C1B-9844-4C5513A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0B57-FA13-46F9-8C6D-A502D8E9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4818-4EA2-4B6E-BFB4-95AC3A728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40607-6DED-4672-9809-7FB840358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F11F3-AD4E-462F-8C72-A5A1D8D1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062B-EA81-4AEB-A159-4C785114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36ECA-13FF-46C2-A78E-B9904845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966B-7E7A-4E17-B6ED-EB97234C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3BBF4-51C3-4E8A-AC16-0129F220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9D512-BE9F-43CA-B3BF-0C78CA46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B75EA-1CA5-40B1-AC01-2E0F97FCF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CAF14-A62E-4DF4-9C62-D4D0DF89F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E925A-606B-4776-AEE7-CB12F4A9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A4AB0-7B8A-4E2F-8F23-F84D9EA1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4447A-B3B2-4F24-BB86-4E8A6F50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5726-9588-43A1-A816-B8A414B1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5093F-F396-4678-937D-BFD9CCB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3BE91-4756-4B2C-A49E-7328E8DC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145F-EE67-44EF-ACCE-816AD763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DF9C1-D4F0-4D91-99D0-CB7D6B4D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0EFE3-14DC-413B-AF5D-8C2A21BC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9D8B-E26A-40D2-BBDB-29E0AF29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1F0B-3DCB-40C5-B978-145ECF62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E0E3-5F9B-47A7-A892-095424056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F33E0-3DE8-4738-BD67-FFECC542E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49FC-D893-4915-99C2-96EA35F8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BD67F-7627-4F5F-B294-332AFCB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06579-9B52-46B2-8A34-690A5874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C37F-3F45-4E9D-ABB6-B51F238A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54734-D444-49E7-AB63-E8E2FFBC4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AB0CE-86D8-46D1-9999-0141290E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53A1-2B19-45AD-922F-BCF9A7D2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75FCA-2F7B-4227-A041-11B9C8F9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6C6B-6BF0-4EB9-BA37-485D0AA1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3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0752B-D667-4B01-AE27-C3331A2A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41DE-6906-4ED1-92AE-6074AF64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971C4-9978-4361-B26F-6DEF90A82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1F3B4-5B99-4465-9E40-EBC96F487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2EC3-EFB3-4557-ADA6-D910E8CA7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E2BA39-AFCE-488D-932F-8E043C5C571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85B8A4E8-0195-4BE5-AFDD-EE25710F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shlandsaveswater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21_F6EA474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Julies\CITY OF ASHLAND WATER SUPPLY\Pictures of Distribution System\IMG_0854.JPG">
            <a:extLst>
              <a:ext uri="{FF2B5EF4-FFF2-40B4-BE49-F238E27FC236}">
                <a16:creationId xmlns:a16="http://schemas.microsoft.com/office/drawing/2014/main" id="{5A683260-F1A4-4363-977B-EBAC40AAD8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9091" r="2569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53B29-2755-4C74-AC3B-C96ED763A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en-US" sz="5200"/>
              <a:t>City of Ashland </a:t>
            </a:r>
            <a:br>
              <a:rPr lang="en-US" sz="5200"/>
            </a:br>
            <a:r>
              <a:rPr lang="en-US" sz="5200"/>
              <a:t>Water Resources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26E49-3427-4E80-A376-1569CA73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1893" y="5331907"/>
            <a:ext cx="1193868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32F36-0920-49C7-8D9C-20356766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83" y="78603"/>
            <a:ext cx="904273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723-95CD-45AD-BB26-1EEF89AD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" y="13959"/>
            <a:ext cx="10515600" cy="1018848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Supply 2022 – Dashboard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350EF-A6D4-4B07-9092-C6CA8FFD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808"/>
            <a:ext cx="10515600" cy="5144156"/>
          </a:xfrm>
        </p:spPr>
        <p:txBody>
          <a:bodyPr/>
          <a:lstStyle/>
          <a:p>
            <a:r>
              <a:rPr lang="en-US" dirty="0"/>
              <a:t>Comprehensive Water Supply Dashboard</a:t>
            </a:r>
          </a:p>
          <a:p>
            <a:pPr lvl="1"/>
            <a:r>
              <a:rPr lang="en-US" sz="1800" b="1" dirty="0">
                <a:effectLst/>
                <a:ea typeface="Calibri" panose="020F0502020204030204" pitchFamily="34" charset="0"/>
              </a:rPr>
              <a:t>gis.ashland.or.us/</a:t>
            </a:r>
            <a:r>
              <a:rPr lang="en-US" sz="1800" b="1" dirty="0" err="1">
                <a:effectLst/>
                <a:ea typeface="Calibri" panose="020F0502020204030204" pitchFamily="34" charset="0"/>
              </a:rPr>
              <a:t>waterusage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1AAD-EAD5-4984-9D29-BC4F2847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D5770-0012-49B0-8FB9-BF47C2D7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21" y="1725356"/>
            <a:ext cx="9650206" cy="47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D6DE-D77D-48D3-B029-2F461090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4" y="124691"/>
            <a:ext cx="10058400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Conservation &amp; Efficiency  </a:t>
            </a:r>
          </a:p>
        </p:txBody>
      </p:sp>
      <p:pic>
        <p:nvPicPr>
          <p:cNvPr id="5" name="Content Placeholder 4" descr="WaterWise 11x17.jpg">
            <a:hlinkClick r:id="rId2"/>
            <a:extLst>
              <a:ext uri="{FF2B5EF4-FFF2-40B4-BE49-F238E27FC236}">
                <a16:creationId xmlns:a16="http://schemas.microsoft.com/office/drawing/2014/main" id="{D6B25DBC-58FA-4DE1-BB48-53394D1B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5116944" y="1347429"/>
            <a:ext cx="6944287" cy="449336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A06FF-6166-42E9-8A33-116C370F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93C4-C645-4DF0-8A02-9C68940B5067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11EFF-60D9-4E09-BF43-581D99D6B41F}"/>
              </a:ext>
            </a:extLst>
          </p:cNvPr>
          <p:cNvSpPr txBox="1">
            <a:spLocks/>
          </p:cNvSpPr>
          <p:nvPr/>
        </p:nvSpPr>
        <p:spPr>
          <a:xfrm>
            <a:off x="838200" y="812801"/>
            <a:ext cx="4675909" cy="536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endParaRPr lang="en-US" sz="2400" b="1" dirty="0"/>
          </a:p>
          <a:p>
            <a:pPr>
              <a:lnSpc>
                <a:spcPts val="2800"/>
              </a:lnSpc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/>
              <a:t>Ashland.or.us/</a:t>
            </a:r>
            <a:r>
              <a:rPr lang="en-US" sz="2400" b="1" dirty="0" err="1"/>
              <a:t>watersupply</a:t>
            </a:r>
            <a:endParaRPr lang="en-US" sz="2400" b="1" dirty="0"/>
          </a:p>
          <a:p>
            <a:pPr>
              <a:lnSpc>
                <a:spcPts val="2800"/>
              </a:lnSpc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/>
              <a:t>Ashlandsaveswater.org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5A876-ADC5-4984-9BBF-E864BB978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52" y="2577154"/>
            <a:ext cx="3399641" cy="3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5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Rectangle 19">
            <a:extLst>
              <a:ext uri="{FF2B5EF4-FFF2-40B4-BE49-F238E27FC236}">
                <a16:creationId xmlns:a16="http://schemas.microsoft.com/office/drawing/2014/main" id="{D8E837CA-4F14-488E-B978-C16C9A19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A31D588E-4BEB-459D-8053-B9363722D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4E9E1286-F76F-4EB4-9B6A-520847AD7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40D1-7518-4AE5-BC9A-33121E69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Questions and Discussion?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7C818-6F63-4019-BCEF-BD18C6E1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083" y="1420336"/>
            <a:ext cx="3002793" cy="3980118"/>
          </a:xfrm>
          <a:prstGeom prst="rect">
            <a:avLst/>
          </a:prstGeom>
        </p:spPr>
      </p:pic>
      <p:sp>
        <p:nvSpPr>
          <p:cNvPr id="41" name="Rectangle 25">
            <a:extLst>
              <a:ext uri="{FF2B5EF4-FFF2-40B4-BE49-F238E27FC236}">
                <a16:creationId xmlns:a16="http://schemas.microsoft.com/office/drawing/2014/main" id="{F3E8B4EC-3D07-4306-9FAD-44870406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id="{25167E2D-A7EB-43A4-86B3-5819BEB8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28">
              <a:extLst>
                <a:ext uri="{FF2B5EF4-FFF2-40B4-BE49-F238E27FC236}">
                  <a16:creationId xmlns:a16="http://schemas.microsoft.com/office/drawing/2014/main" id="{B2293BB0-EC57-4AD0-85D2-AFCF27789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29">
              <a:extLst>
                <a:ext uri="{FF2B5EF4-FFF2-40B4-BE49-F238E27FC236}">
                  <a16:creationId xmlns:a16="http://schemas.microsoft.com/office/drawing/2014/main" id="{D0BFBAFA-3D50-45DB-A784-0112BD8E8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2C022-12EF-4B54-9471-5A1A5CDA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z="2800"/>
              <a:pPr>
                <a:spcAft>
                  <a:spcPts val="600"/>
                </a:spcAft>
              </a:pPr>
              <a:t>12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3873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7" y="94339"/>
            <a:ext cx="10058400" cy="886968"/>
          </a:xfrm>
        </p:spPr>
        <p:txBody>
          <a:bodyPr>
            <a:normAutofit/>
          </a:bodyPr>
          <a:lstStyle/>
          <a:p>
            <a:r>
              <a:rPr lang="en-US" dirty="0"/>
              <a:t>Water Sources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99AFCDD-32DB-4648-BF5D-D04FAC81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981307"/>
            <a:ext cx="6032810" cy="5190893"/>
          </a:xfrm>
        </p:spPr>
        <p:txBody>
          <a:bodyPr>
            <a:normAutofit/>
          </a:bodyPr>
          <a:lstStyle/>
          <a:p>
            <a:r>
              <a:rPr lang="en-US" sz="2800" dirty="0"/>
              <a:t>Reeder Reservoir</a:t>
            </a:r>
          </a:p>
          <a:p>
            <a:pPr lvl="1"/>
            <a:r>
              <a:rPr lang="en-US" sz="2000" dirty="0"/>
              <a:t>800 Acre feet (260 MG)</a:t>
            </a:r>
          </a:p>
          <a:p>
            <a:pPr lvl="2"/>
            <a:r>
              <a:rPr lang="en-US" sz="1800" dirty="0"/>
              <a:t>East &amp; West Forks</a:t>
            </a:r>
          </a:p>
          <a:p>
            <a:pPr lvl="3"/>
            <a:r>
              <a:rPr lang="en-US" sz="1800" dirty="0"/>
              <a:t>2 MGD to 20+ MGD Daily Supply</a:t>
            </a:r>
          </a:p>
          <a:p>
            <a:pPr lvl="3"/>
            <a:r>
              <a:rPr lang="en-US" sz="1800" dirty="0"/>
              <a:t>Snowpack Driven </a:t>
            </a:r>
          </a:p>
          <a:p>
            <a:pPr marL="822960" lvl="3" indent="0">
              <a:buNone/>
            </a:pPr>
            <a:endParaRPr lang="en-US" sz="1800" dirty="0"/>
          </a:p>
          <a:p>
            <a:r>
              <a:rPr lang="en-US" b="1" u="sng" dirty="0"/>
              <a:t>Reeder Reservoir - Current</a:t>
            </a:r>
          </a:p>
          <a:p>
            <a:pPr lvl="1"/>
            <a:r>
              <a:rPr lang="en-US" dirty="0"/>
              <a:t>93.2% full </a:t>
            </a:r>
          </a:p>
          <a:p>
            <a:pPr lvl="1"/>
            <a:r>
              <a:rPr lang="en-US" dirty="0"/>
              <a:t>1.88 MGD Production</a:t>
            </a:r>
          </a:p>
          <a:p>
            <a:pPr lvl="1"/>
            <a:r>
              <a:rPr lang="en-US" dirty="0"/>
              <a:t>East &amp; West Forks Supply </a:t>
            </a:r>
          </a:p>
          <a:p>
            <a:pPr marL="1143000" lvl="3"/>
            <a:r>
              <a:rPr lang="en-US" sz="2000" dirty="0"/>
              <a:t>9.7 MGD/Day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EA34F1-615D-4046-8583-63B21E54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217" y="1108363"/>
            <a:ext cx="6611880" cy="35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1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7" y="94339"/>
            <a:ext cx="10058400" cy="886968"/>
          </a:xfrm>
        </p:spPr>
        <p:txBody>
          <a:bodyPr>
            <a:normAutofit/>
          </a:bodyPr>
          <a:lstStyle/>
          <a:p>
            <a:r>
              <a:rPr lang="en-US" dirty="0"/>
              <a:t>Water Sources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99AFCDD-32DB-4648-BF5D-D04FAC81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981307"/>
            <a:ext cx="6032810" cy="5190893"/>
          </a:xfrm>
        </p:spPr>
        <p:txBody>
          <a:bodyPr>
            <a:normAutofit/>
          </a:bodyPr>
          <a:lstStyle/>
          <a:p>
            <a:r>
              <a:rPr lang="en-US" sz="2400" dirty="0"/>
              <a:t>Talent Irrigation District (TID) </a:t>
            </a:r>
          </a:p>
          <a:p>
            <a:pPr lvl="1"/>
            <a:r>
              <a:rPr lang="en-US" sz="2000" dirty="0"/>
              <a:t>1369 Acre-Feet (446 MG) of Water Right</a:t>
            </a:r>
          </a:p>
          <a:p>
            <a:pPr lvl="1"/>
            <a:r>
              <a:rPr lang="en-US" sz="2000" dirty="0"/>
              <a:t>Available May-October </a:t>
            </a:r>
          </a:p>
          <a:p>
            <a:pPr lvl="1"/>
            <a:r>
              <a:rPr lang="en-US" sz="2000" dirty="0"/>
              <a:t>Delivered from Howard Prairie and Hyatt Lakes through the canal System to Ashland</a:t>
            </a:r>
          </a:p>
          <a:p>
            <a:pPr lvl="2"/>
            <a:r>
              <a:rPr lang="en-US" sz="1800" dirty="0"/>
              <a:t>Can be used as a supplemental source for Treated Water</a:t>
            </a:r>
          </a:p>
          <a:p>
            <a:pPr lvl="2"/>
            <a:r>
              <a:rPr lang="en-US" sz="1800" dirty="0"/>
              <a:t>Pumped to Water Treatment Plant </a:t>
            </a:r>
          </a:p>
          <a:p>
            <a:pPr marL="548640" lvl="2" indent="0">
              <a:buNone/>
            </a:pPr>
            <a:endParaRPr lang="en-US" sz="1800" dirty="0"/>
          </a:p>
          <a:p>
            <a:r>
              <a:rPr lang="en-US" sz="2400" dirty="0"/>
              <a:t>Expect diminished irrigation season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Not connected to Emigrant Lake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DA1D1-A0D3-46A3-8E19-4E6A69EAD399}"/>
              </a:ext>
            </a:extLst>
          </p:cNvPr>
          <p:cNvSpPr txBox="1"/>
          <p:nvPr/>
        </p:nvSpPr>
        <p:spPr>
          <a:xfrm>
            <a:off x="6434254" y="5394444"/>
            <a:ext cx="360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Lake Storage Volumes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3DAB21-40D2-40F0-9BF8-2DB4EC83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96" y="981307"/>
            <a:ext cx="4904232" cy="43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5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7" y="94339"/>
            <a:ext cx="10058400" cy="886968"/>
          </a:xfrm>
        </p:spPr>
        <p:txBody>
          <a:bodyPr>
            <a:normAutofit/>
          </a:bodyPr>
          <a:lstStyle/>
          <a:p>
            <a:r>
              <a:rPr lang="en-US" dirty="0"/>
              <a:t>Water Sources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99AFCDD-32DB-4648-BF5D-D04FAC81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981307"/>
            <a:ext cx="6032810" cy="5190893"/>
          </a:xfrm>
        </p:spPr>
        <p:txBody>
          <a:bodyPr>
            <a:normAutofit/>
          </a:bodyPr>
          <a:lstStyle/>
          <a:p>
            <a:r>
              <a:rPr lang="en-US" sz="2800" dirty="0"/>
              <a:t>Talent – Ashland – Phoenix Intertie (TAP)</a:t>
            </a:r>
          </a:p>
          <a:p>
            <a:pPr lvl="1"/>
            <a:r>
              <a:rPr lang="en-US" sz="2400" dirty="0"/>
              <a:t>1000 Acre-Feet (325 MG) of Water Rights </a:t>
            </a:r>
          </a:p>
          <a:p>
            <a:pPr lvl="2"/>
            <a:r>
              <a:rPr lang="en-US" sz="2000" dirty="0"/>
              <a:t>2.13 MGD Capacity </a:t>
            </a:r>
          </a:p>
          <a:p>
            <a:pPr lvl="2"/>
            <a:r>
              <a:rPr lang="en-US" sz="2000" dirty="0"/>
              <a:t>Available Year Round </a:t>
            </a:r>
          </a:p>
          <a:p>
            <a:pPr lvl="2"/>
            <a:r>
              <a:rPr lang="en-US" sz="2000" dirty="0"/>
              <a:t>Delivered from Medford Water Commission through the TAP System </a:t>
            </a:r>
          </a:p>
          <a:p>
            <a:pPr lvl="2"/>
            <a:r>
              <a:rPr lang="en-US" sz="2000" dirty="0"/>
              <a:t>Fully Treated Water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9970F5-1C7F-4740-B12B-FB0B6085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63" y="1057507"/>
            <a:ext cx="4249881" cy="41889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A83797-53DC-4AE6-B70C-3389FFCC9150}"/>
              </a:ext>
            </a:extLst>
          </p:cNvPr>
          <p:cNvSpPr txBox="1"/>
          <p:nvPr/>
        </p:nvSpPr>
        <p:spPr>
          <a:xfrm>
            <a:off x="6820663" y="5321065"/>
            <a:ext cx="46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Lost Creek Lake Current Storage Volume</a:t>
            </a:r>
          </a:p>
        </p:txBody>
      </p:sp>
    </p:spTree>
    <p:extLst>
      <p:ext uri="{BB962C8B-B14F-4D97-AF65-F5344CB8AC3E}">
        <p14:creationId xmlns:p14="http://schemas.microsoft.com/office/powerpoint/2010/main" val="144509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723-95CD-45AD-BB26-1EEF89AD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76" y="0"/>
            <a:ext cx="10058400" cy="803564"/>
          </a:xfrm>
        </p:spPr>
        <p:txBody>
          <a:bodyPr>
            <a:normAutofit/>
          </a:bodyPr>
          <a:lstStyle/>
          <a:p>
            <a:r>
              <a:rPr lang="en-US" dirty="0"/>
              <a:t>Water Supply – All Sources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1AAD-EAD5-4984-9D29-BC4F2847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B4C42-F562-4983-86E6-BE6FD59F2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4"/>
          <a:stretch/>
        </p:blipFill>
        <p:spPr>
          <a:xfrm>
            <a:off x="1252727" y="892759"/>
            <a:ext cx="9991567" cy="56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88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2" y="79169"/>
            <a:ext cx="10058400" cy="812930"/>
          </a:xfrm>
        </p:spPr>
        <p:txBody>
          <a:bodyPr>
            <a:normAutofit/>
          </a:bodyPr>
          <a:lstStyle/>
          <a:p>
            <a:r>
              <a:rPr lang="en-US" dirty="0"/>
              <a:t>Water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ABEA3-3291-48D2-8765-3C2924DF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" y="892099"/>
            <a:ext cx="11453904" cy="52147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CFC046-B38E-42A4-AD66-F48C2C21CC60}"/>
              </a:ext>
            </a:extLst>
          </p:cNvPr>
          <p:cNvCxnSpPr>
            <a:cxnSpLocks/>
          </p:cNvCxnSpPr>
          <p:nvPr/>
        </p:nvCxnSpPr>
        <p:spPr>
          <a:xfrm>
            <a:off x="7237666" y="3718296"/>
            <a:ext cx="0" cy="11954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D96CA0-FB30-4A1D-8735-AE81F3443FE5}"/>
              </a:ext>
            </a:extLst>
          </p:cNvPr>
          <p:cNvCxnSpPr>
            <a:cxnSpLocks/>
          </p:cNvCxnSpPr>
          <p:nvPr/>
        </p:nvCxnSpPr>
        <p:spPr>
          <a:xfrm>
            <a:off x="7981300" y="3626116"/>
            <a:ext cx="0" cy="11954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723028-E2F3-43B4-B413-4F1EB0176831}"/>
              </a:ext>
            </a:extLst>
          </p:cNvPr>
          <p:cNvSpPr txBox="1"/>
          <p:nvPr/>
        </p:nvSpPr>
        <p:spPr>
          <a:xfrm>
            <a:off x="6690080" y="336773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TID 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5A357-4631-4C5B-AB7A-33304EE1E64F}"/>
              </a:ext>
            </a:extLst>
          </p:cNvPr>
          <p:cNvSpPr txBox="1"/>
          <p:nvPr/>
        </p:nvSpPr>
        <p:spPr>
          <a:xfrm>
            <a:off x="7849819" y="3314826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 Addition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C2167-4AE2-44C6-9FCA-7D76CA0253BA}"/>
              </a:ext>
            </a:extLst>
          </p:cNvPr>
          <p:cNvSpPr txBox="1"/>
          <p:nvPr/>
        </p:nvSpPr>
        <p:spPr>
          <a:xfrm>
            <a:off x="2438400" y="138545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Reeder Supply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188A-D3D8-4BEA-8591-0417237B1FEF}"/>
              </a:ext>
            </a:extLst>
          </p:cNvPr>
          <p:cNvCxnSpPr>
            <a:cxnSpLocks/>
          </p:cNvCxnSpPr>
          <p:nvPr/>
        </p:nvCxnSpPr>
        <p:spPr>
          <a:xfrm>
            <a:off x="6096000" y="1132114"/>
            <a:ext cx="0" cy="45297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E720E6-9F28-423E-81B9-162C7C7E85E0}"/>
              </a:ext>
            </a:extLst>
          </p:cNvPr>
          <p:cNvSpPr txBox="1"/>
          <p:nvPr/>
        </p:nvSpPr>
        <p:spPr>
          <a:xfrm>
            <a:off x="6500285" y="1385455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Water Addition</a:t>
            </a:r>
          </a:p>
        </p:txBody>
      </p:sp>
    </p:spTree>
    <p:extLst>
      <p:ext uri="{BB962C8B-B14F-4D97-AF65-F5344CB8AC3E}">
        <p14:creationId xmlns:p14="http://schemas.microsoft.com/office/powerpoint/2010/main" val="274722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0058400" cy="821654"/>
          </a:xfrm>
        </p:spPr>
        <p:txBody>
          <a:bodyPr>
            <a:normAutofit/>
          </a:bodyPr>
          <a:lstStyle/>
          <a:p>
            <a:r>
              <a:rPr lang="en-US" dirty="0"/>
              <a:t>Water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8C64EA-EA1C-4732-97A1-77EC114F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2" y="903514"/>
            <a:ext cx="11337160" cy="51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63236-DC43-4A0B-A01B-6B3FD6F0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3" y="0"/>
            <a:ext cx="10058400" cy="831212"/>
          </a:xfrm>
        </p:spPr>
        <p:txBody>
          <a:bodyPr>
            <a:normAutofit/>
          </a:bodyPr>
          <a:lstStyle/>
          <a:p>
            <a:r>
              <a:rPr lang="en-US" dirty="0"/>
              <a:t>Water Management Strategy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7545C-2060-437E-AD6A-740F99DE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831211"/>
            <a:ext cx="10816014" cy="568966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latin typeface="Arial (body)"/>
                <a:cs typeface="Arial" panose="020B0604020202020204" pitchFamily="34" charset="0"/>
              </a:rPr>
              <a:t>2022 Expectations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Arial (body)"/>
                <a:cs typeface="Arial" panose="020B0604020202020204" pitchFamily="34" charset="0"/>
              </a:rPr>
              <a:t>Snowpack 62% of 30-year median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Arial (body)"/>
                <a:cs typeface="Arial" panose="020B0604020202020204" pitchFamily="34" charset="0"/>
              </a:rPr>
              <a:t>TID Limited for Irrigation only &amp; Shortened Season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Arial (body)"/>
                <a:cs typeface="Arial" panose="020B0604020202020204" pitchFamily="34" charset="0"/>
              </a:rPr>
              <a:t>No Expected Reductions from TAP Supply</a:t>
            </a:r>
            <a:endParaRPr lang="en-US" sz="2200" b="1" dirty="0">
              <a:latin typeface="Arial (body)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latin typeface="Arial (body)"/>
                <a:cs typeface="Arial" panose="020B0604020202020204" pitchFamily="34" charset="0"/>
              </a:rPr>
              <a:t>Conservation </a:t>
            </a:r>
            <a:r>
              <a:rPr lang="en-US" sz="2400" dirty="0">
                <a:latin typeface="Arial (body)"/>
                <a:cs typeface="Arial" panose="020B0604020202020204" pitchFamily="34" charset="0"/>
              </a:rPr>
              <a:t>– long term reduction strategy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Conservation Protects Supply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Use Reeder Source year round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Supplement with additional sources as necessary</a:t>
            </a:r>
          </a:p>
          <a:p>
            <a:pPr lvl="2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TID first if available</a:t>
            </a:r>
          </a:p>
          <a:p>
            <a:pPr lvl="2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TAP 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Voluntary Reductions</a:t>
            </a:r>
          </a:p>
          <a:p>
            <a:pPr>
              <a:spcBef>
                <a:spcPts val="2400"/>
              </a:spcBef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latin typeface="Arial (body)"/>
                <a:cs typeface="Arial" panose="020B0604020202020204" pitchFamily="34" charset="0"/>
              </a:rPr>
              <a:t>Curtailment </a:t>
            </a:r>
            <a:r>
              <a:rPr lang="en-US" sz="2400" dirty="0">
                <a:latin typeface="Arial (body)"/>
                <a:cs typeface="Arial" panose="020B0604020202020204" pitchFamily="34" charset="0"/>
              </a:rPr>
              <a:t>– a short term response to a water shortage</a:t>
            </a:r>
          </a:p>
          <a:p>
            <a:pPr>
              <a:spcBef>
                <a:spcPts val="2400"/>
              </a:spcBef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latin typeface="Arial (body)"/>
                <a:cs typeface="Arial" panose="020B0604020202020204" pitchFamily="34" charset="0"/>
              </a:rPr>
              <a:t>Cost Effective System Management </a:t>
            </a:r>
          </a:p>
          <a:p>
            <a:pPr lvl="1">
              <a:spcBef>
                <a:spcPts val="2400"/>
              </a:spcBef>
              <a:buClr>
                <a:schemeClr val="bg2">
                  <a:lumMod val="2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Arial (body)"/>
                <a:cs typeface="Arial" panose="020B0604020202020204" pitchFamily="34" charset="0"/>
              </a:rPr>
              <a:t>Supply resiliency without need for additional raw water storage systems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3EC5-EF7F-4A8A-B269-42EAD720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723-95CD-45AD-BB26-1EEF89AD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/>
              <a:t>Water System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BD4E3-DF06-4B87-B7F3-74B89B49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251960"/>
          </a:xfrm>
        </p:spPr>
        <p:txBody>
          <a:bodyPr>
            <a:normAutofit/>
          </a:bodyPr>
          <a:lstStyle/>
          <a:p>
            <a:r>
              <a:rPr lang="en-US" sz="1800" u="sng" dirty="0"/>
              <a:t>Ashland Master Plans</a:t>
            </a:r>
          </a:p>
          <a:p>
            <a:pPr lvl="1"/>
            <a:r>
              <a:rPr lang="en-US" dirty="0"/>
              <a:t>2012 Water Master Plan – Supply Planning </a:t>
            </a:r>
          </a:p>
          <a:p>
            <a:pPr lvl="1"/>
            <a:r>
              <a:rPr lang="en-US" dirty="0"/>
              <a:t>2020 Water Master Plan</a:t>
            </a:r>
          </a:p>
          <a:p>
            <a:pPr lvl="1"/>
            <a:r>
              <a:rPr lang="en-US" dirty="0"/>
              <a:t>2020 TAP Master Plan</a:t>
            </a:r>
          </a:p>
          <a:p>
            <a:pPr lvl="1"/>
            <a:r>
              <a:rPr lang="en-US" dirty="0"/>
              <a:t>2013 Water Management and Conservation Plan</a:t>
            </a:r>
          </a:p>
          <a:p>
            <a:pPr lvl="1"/>
            <a:r>
              <a:rPr lang="en-US" sz="1800" b="1" dirty="0"/>
              <a:t>2023 Water Management and Conservation Plan Update</a:t>
            </a:r>
          </a:p>
          <a:p>
            <a:pPr lvl="3"/>
            <a:r>
              <a:rPr lang="en-US" sz="1800" b="1" dirty="0"/>
              <a:t>Supply Analysis</a:t>
            </a:r>
          </a:p>
          <a:p>
            <a:pPr lvl="3"/>
            <a:r>
              <a:rPr lang="en-US" sz="1800" b="1" dirty="0"/>
              <a:t>Climate Change Impacts</a:t>
            </a:r>
          </a:p>
          <a:p>
            <a:pPr marL="822960" lvl="3" indent="0">
              <a:buNone/>
            </a:pPr>
            <a:endParaRPr lang="en-US" sz="1800" b="1" dirty="0"/>
          </a:p>
          <a:p>
            <a:pPr marL="342900" lvl="1" indent="-342900"/>
            <a:r>
              <a:rPr lang="en-US" b="1" u="sng" dirty="0"/>
              <a:t>2022 Regional Water Planning</a:t>
            </a:r>
          </a:p>
          <a:p>
            <a:pPr marL="617220" lvl="2" indent="-342900"/>
            <a:r>
              <a:rPr lang="en-US" dirty="0"/>
              <a:t>Coordinated Water Rights Management </a:t>
            </a:r>
          </a:p>
          <a:p>
            <a:pPr marL="617220" lvl="2" indent="-342900"/>
            <a:r>
              <a:rPr lang="en-US" dirty="0"/>
              <a:t>Water Sharing Plan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1AAD-EAD5-4984-9D29-BC4F2847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AC93C4-C645-4DF0-8A02-9C68940B506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1E9F20-0326-4040-851A-3B58D7B6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0" r="3" b="32555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9D2905-BA32-46F2-B33B-2598AF37F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" r="8485"/>
          <a:stretch/>
        </p:blipFill>
        <p:spPr>
          <a:xfrm>
            <a:off x="3344" y="3348567"/>
            <a:ext cx="4405934" cy="33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01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44667</TotalTime>
  <Words>348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(body)</vt:lpstr>
      <vt:lpstr>Arial Black</vt:lpstr>
      <vt:lpstr>Calibri</vt:lpstr>
      <vt:lpstr>Calibri Light</vt:lpstr>
      <vt:lpstr>Rockwell Extra Bold</vt:lpstr>
      <vt:lpstr>Wingdings</vt:lpstr>
      <vt:lpstr>Custom Design</vt:lpstr>
      <vt:lpstr>Wood Type</vt:lpstr>
      <vt:lpstr>City of Ashland  Water Resources 2022</vt:lpstr>
      <vt:lpstr>Water Sources</vt:lpstr>
      <vt:lpstr>Water Sources</vt:lpstr>
      <vt:lpstr>Water Sources</vt:lpstr>
      <vt:lpstr>Water Supply – All Sources  </vt:lpstr>
      <vt:lpstr>Water Consumption</vt:lpstr>
      <vt:lpstr>Water Consumption</vt:lpstr>
      <vt:lpstr>Water Management Strategy</vt:lpstr>
      <vt:lpstr>Water System Planning</vt:lpstr>
      <vt:lpstr>Water Supply 2022 – Dashboard </vt:lpstr>
      <vt:lpstr>Water Conservation &amp; Efficiency  </vt:lpstr>
      <vt:lpstr>Questions and Discussion?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– Facilities with Surplus Potential</dc:title>
  <dc:creator>Paula Brown</dc:creator>
  <cp:lastModifiedBy>Scott Fleury</cp:lastModifiedBy>
  <cp:revision>132</cp:revision>
  <cp:lastPrinted>2022-05-02T22:31:43Z</cp:lastPrinted>
  <dcterms:created xsi:type="dcterms:W3CDTF">2019-11-26T18:45:42Z</dcterms:created>
  <dcterms:modified xsi:type="dcterms:W3CDTF">2022-05-02T22:35:08Z</dcterms:modified>
</cp:coreProperties>
</file>