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84" r:id="rId3"/>
    <p:sldId id="286" r:id="rId4"/>
    <p:sldId id="287" r:id="rId5"/>
    <p:sldId id="285" r:id="rId6"/>
    <p:sldId id="288" r:id="rId7"/>
    <p:sldId id="292" r:id="rId8"/>
    <p:sldId id="260" r:id="rId9"/>
    <p:sldId id="267" r:id="rId10"/>
    <p:sldId id="273" r:id="rId11"/>
    <p:sldId id="290" r:id="rId12"/>
    <p:sldId id="275" r:id="rId13"/>
    <p:sldId id="271" r:id="rId14"/>
    <p:sldId id="256" r:id="rId15"/>
    <p:sldId id="29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9" d="100"/>
          <a:sy n="79" d="100"/>
        </p:scale>
        <p:origin x="77" y="2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F2512-9479-4196-9091-5EC364016733}" type="datetimeFigureOut">
              <a:rPr lang="en-US" smtClean="0"/>
              <a:t>2/23/2021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EFC97-AB68-4929-8B5B-552D92A229C2}" type="slidenum">
              <a:rPr lang="en-US" smtClean="0"/>
              <a:t>‹#›</a:t>
            </a:fld>
            <a:endParaRPr lang="en-US"/>
          </a:p>
        </p:txBody>
      </p:sp>
    </p:spTree>
    <p:extLst>
      <p:ext uri="{BB962C8B-B14F-4D97-AF65-F5344CB8AC3E}">
        <p14:creationId xmlns:p14="http://schemas.microsoft.com/office/powerpoint/2010/main" val="410451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Strategic Containment</a:t>
            </a:r>
            <a:r>
              <a:rPr lang="en-US" baseline="0" dirty="0"/>
              <a:t> Unit (SCUs) prioritization we averaged housing unit density transmission potential to the POD scale and attributed SCUs with the maximum POD-level value intersected.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5BB43-6EF0-4EFA-974E-4B44AA88A3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511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Strategic Containment</a:t>
            </a:r>
            <a:r>
              <a:rPr lang="en-US" baseline="0" dirty="0"/>
              <a:t> Unit (SCUs) prioritization we averaged housing unit density transmission potential to the POD scale and attributed SCUs with the maximum POD-level value intersected.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5BB43-6EF0-4EFA-974E-4B44AA88A3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931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Strategic Containment</a:t>
            </a:r>
            <a:r>
              <a:rPr lang="en-US" baseline="0" dirty="0"/>
              <a:t> Unit (SCUs) prioritization we averaged housing unit density transmission potential to the POD scale and attributed SCUs with the maximum POD-level value intersected.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5BB43-6EF0-4EFA-974E-4B44AA88A3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83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Strategic Containment</a:t>
            </a:r>
            <a:r>
              <a:rPr lang="en-US" baseline="0" dirty="0"/>
              <a:t> Unit (SCUs) prioritization we averaged housing unit density transmission potential to the POD scale and attributed SCUs with the maximum POD-level value intersected.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5BB43-6EF0-4EFA-974E-4B44AA88A3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26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Strategic Containment</a:t>
            </a:r>
            <a:r>
              <a:rPr lang="en-US" baseline="0" dirty="0"/>
              <a:t> Unit (SCUs) prioritization we averaged housing unit density transmission potential to the POD scale and attributed SCUs with the maximum POD-level value intersected.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5BB43-6EF0-4EFA-974E-4B44AA88A3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28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Strategic Containment</a:t>
            </a:r>
            <a:r>
              <a:rPr lang="en-US" baseline="0" dirty="0"/>
              <a:t> Unit (SCUs) prioritization we averaged ACW watershed transmission probability to the POD scale and attributed SCUs with the maximum POD-level value intersected.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5BB43-6EF0-4EFA-974E-4B44AA88A3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31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5BB43-6EF0-4EFA-974E-4B44AA88A3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407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depiction of the integrated</a:t>
            </a:r>
            <a:r>
              <a:rPr lang="en-US" baseline="0" dirty="0"/>
              <a:t> protection objectives and integrated likelihood of success metrics used to create the strategic containment unit prioritization in map three of this series. To place these various metrics on an equivalent scale for prioritization, I did the following:</a:t>
            </a:r>
          </a:p>
          <a:p>
            <a:endParaRPr lang="en-US" baseline="0" dirty="0"/>
          </a:p>
          <a:p>
            <a:pPr marL="228600" indent="-228600">
              <a:buAutoNum type="arabicPeriod"/>
            </a:pPr>
            <a:r>
              <a:rPr lang="en-US" baseline="0" dirty="0"/>
              <a:t>Each objective/priority metric was normalized between 0 and 1</a:t>
            </a:r>
          </a:p>
          <a:p>
            <a:pPr marL="228600" indent="-228600">
              <a:buAutoNum type="arabicPeriod"/>
            </a:pPr>
            <a:r>
              <a:rPr lang="en-US" baseline="0" dirty="0"/>
              <a:t>Then I obtained the geometric mean of those normalized values across all five metrics</a:t>
            </a:r>
          </a:p>
          <a:p>
            <a:pPr marL="228600" indent="-228600">
              <a:buAutoNum type="arabicPeriod"/>
            </a:pPr>
            <a:r>
              <a:rPr lang="en-US" baseline="0" dirty="0"/>
              <a:t>Then I normalized the final scale to be between 0 and 1.</a:t>
            </a:r>
          </a:p>
          <a:p>
            <a:pPr marL="228600" indent="-228600">
              <a:buAutoNum type="arabicPeriod"/>
            </a:pPr>
            <a:endParaRPr lang="en-US" baseline="0" dirty="0"/>
          </a:p>
          <a:p>
            <a:pPr marL="0" indent="0">
              <a:buNone/>
            </a:pPr>
            <a:r>
              <a:rPr lang="en-US" baseline="0" dirty="0"/>
              <a:t>This process assumes each metric carries equal weight (weighting is possible). I used the geometric mean to maintain the rank order of the treatment units and general distribution of the data, which were highly skewed.</a:t>
            </a:r>
          </a:p>
          <a:p>
            <a:pPr marL="0" indent="0">
              <a:buNone/>
            </a:pPr>
            <a:r>
              <a:rPr lang="en-US" baseline="0" dirty="0"/>
              <a:t>.</a:t>
            </a:r>
          </a:p>
        </p:txBody>
      </p:sp>
      <p:sp>
        <p:nvSpPr>
          <p:cNvPr id="4" name="Slide Number Placeholder 3"/>
          <p:cNvSpPr>
            <a:spLocks noGrp="1"/>
          </p:cNvSpPr>
          <p:nvPr>
            <p:ph type="sldNum" sz="quarter" idx="10"/>
          </p:nvPr>
        </p:nvSpPr>
        <p:spPr/>
        <p:txBody>
          <a:bodyPr/>
          <a:lstStyle/>
          <a:p>
            <a:fld id="{1495BB43-6EF0-4EFA-974E-4B44AA88A362}" type="slidenum">
              <a:rPr lang="en-US" smtClean="0"/>
              <a:t>12</a:t>
            </a:fld>
            <a:endParaRPr lang="en-US"/>
          </a:p>
        </p:txBody>
      </p:sp>
    </p:spTree>
    <p:extLst>
      <p:ext uri="{BB962C8B-B14F-4D97-AF65-F5344CB8AC3E}">
        <p14:creationId xmlns:p14="http://schemas.microsoft.com/office/powerpoint/2010/main" val="922792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4559-7F11-4D92-9DCF-19D759551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921CE3-BAF6-4963-BC5C-166C85892A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2C66A9-66C4-4534-9828-6FD742597A34}"/>
              </a:ext>
            </a:extLst>
          </p:cNvPr>
          <p:cNvSpPr>
            <a:spLocks noGrp="1"/>
          </p:cNvSpPr>
          <p:nvPr>
            <p:ph type="dt" sz="half" idx="10"/>
          </p:nvPr>
        </p:nvSpPr>
        <p:spPr/>
        <p:txBody>
          <a:bodyPr/>
          <a:lstStyle/>
          <a:p>
            <a:fld id="{4AE821CC-81E6-4DFC-AC63-326EECE0C3D0}" type="datetimeFigureOut">
              <a:rPr lang="en-US" smtClean="0"/>
              <a:t>2/23/2021</a:t>
            </a:fld>
            <a:endParaRPr lang="en-US"/>
          </a:p>
        </p:txBody>
      </p:sp>
      <p:sp>
        <p:nvSpPr>
          <p:cNvPr id="5" name="Footer Placeholder 4">
            <a:extLst>
              <a:ext uri="{FF2B5EF4-FFF2-40B4-BE49-F238E27FC236}">
                <a16:creationId xmlns:a16="http://schemas.microsoft.com/office/drawing/2014/main" id="{AD21F859-CF4A-45CC-8D80-363859E89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08864-F7B9-42BF-B68A-19E38130BAD8}"/>
              </a:ext>
            </a:extLst>
          </p:cNvPr>
          <p:cNvSpPr>
            <a:spLocks noGrp="1"/>
          </p:cNvSpPr>
          <p:nvPr>
            <p:ph type="sldNum" sz="quarter" idx="12"/>
          </p:nvPr>
        </p:nvSpPr>
        <p:spPr/>
        <p:txBody>
          <a:bodyPr/>
          <a:lstStyle/>
          <a:p>
            <a:fld id="{F2477EB4-4493-4720-85D2-9C75BB5764AD}" type="slidenum">
              <a:rPr lang="en-US" smtClean="0"/>
              <a:t>‹#›</a:t>
            </a:fld>
            <a:endParaRPr lang="en-US"/>
          </a:p>
        </p:txBody>
      </p:sp>
    </p:spTree>
    <p:extLst>
      <p:ext uri="{BB962C8B-B14F-4D97-AF65-F5344CB8AC3E}">
        <p14:creationId xmlns:p14="http://schemas.microsoft.com/office/powerpoint/2010/main" val="218677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2854-F61E-42DC-A206-6ED4DE2B9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ED7-46D5-4E67-B5D4-78797EE93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30319-D131-444F-BAFB-8270AD8AF054}"/>
              </a:ext>
            </a:extLst>
          </p:cNvPr>
          <p:cNvSpPr>
            <a:spLocks noGrp="1"/>
          </p:cNvSpPr>
          <p:nvPr>
            <p:ph type="dt" sz="half" idx="10"/>
          </p:nvPr>
        </p:nvSpPr>
        <p:spPr/>
        <p:txBody>
          <a:bodyPr/>
          <a:lstStyle/>
          <a:p>
            <a:fld id="{4AE821CC-81E6-4DFC-AC63-326EECE0C3D0}" type="datetimeFigureOut">
              <a:rPr lang="en-US" smtClean="0"/>
              <a:t>2/23/2021</a:t>
            </a:fld>
            <a:endParaRPr lang="en-US"/>
          </a:p>
        </p:txBody>
      </p:sp>
      <p:sp>
        <p:nvSpPr>
          <p:cNvPr id="5" name="Footer Placeholder 4">
            <a:extLst>
              <a:ext uri="{FF2B5EF4-FFF2-40B4-BE49-F238E27FC236}">
                <a16:creationId xmlns:a16="http://schemas.microsoft.com/office/drawing/2014/main" id="{446B5F61-B686-4B90-B259-3D6CE83AA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CDF01-55FD-4016-A08A-40D3430266A6}"/>
              </a:ext>
            </a:extLst>
          </p:cNvPr>
          <p:cNvSpPr>
            <a:spLocks noGrp="1"/>
          </p:cNvSpPr>
          <p:nvPr>
            <p:ph type="sldNum" sz="quarter" idx="12"/>
          </p:nvPr>
        </p:nvSpPr>
        <p:spPr/>
        <p:txBody>
          <a:bodyPr/>
          <a:lstStyle/>
          <a:p>
            <a:fld id="{F2477EB4-4493-4720-85D2-9C75BB5764AD}" type="slidenum">
              <a:rPr lang="en-US" smtClean="0"/>
              <a:t>‹#›</a:t>
            </a:fld>
            <a:endParaRPr lang="en-US"/>
          </a:p>
        </p:txBody>
      </p:sp>
    </p:spTree>
    <p:extLst>
      <p:ext uri="{BB962C8B-B14F-4D97-AF65-F5344CB8AC3E}">
        <p14:creationId xmlns:p14="http://schemas.microsoft.com/office/powerpoint/2010/main" val="837976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59D5F-F95D-4BB0-8299-960CA611D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89ADD5-B7E8-472B-85B0-42277F1583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5C1E5-1F7B-4A39-8D0E-20277F225816}"/>
              </a:ext>
            </a:extLst>
          </p:cNvPr>
          <p:cNvSpPr>
            <a:spLocks noGrp="1"/>
          </p:cNvSpPr>
          <p:nvPr>
            <p:ph type="dt" sz="half" idx="10"/>
          </p:nvPr>
        </p:nvSpPr>
        <p:spPr/>
        <p:txBody>
          <a:bodyPr/>
          <a:lstStyle/>
          <a:p>
            <a:fld id="{4AE821CC-81E6-4DFC-AC63-326EECE0C3D0}" type="datetimeFigureOut">
              <a:rPr lang="en-US" smtClean="0"/>
              <a:t>2/23/2021</a:t>
            </a:fld>
            <a:endParaRPr lang="en-US"/>
          </a:p>
        </p:txBody>
      </p:sp>
      <p:sp>
        <p:nvSpPr>
          <p:cNvPr id="5" name="Footer Placeholder 4">
            <a:extLst>
              <a:ext uri="{FF2B5EF4-FFF2-40B4-BE49-F238E27FC236}">
                <a16:creationId xmlns:a16="http://schemas.microsoft.com/office/drawing/2014/main" id="{E26145B8-8A4C-4A60-AF85-A0D7C8D4E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38176-7E4B-44CE-BC75-71A9FD2EED08}"/>
              </a:ext>
            </a:extLst>
          </p:cNvPr>
          <p:cNvSpPr>
            <a:spLocks noGrp="1"/>
          </p:cNvSpPr>
          <p:nvPr>
            <p:ph type="sldNum" sz="quarter" idx="12"/>
          </p:nvPr>
        </p:nvSpPr>
        <p:spPr/>
        <p:txBody>
          <a:bodyPr/>
          <a:lstStyle/>
          <a:p>
            <a:fld id="{F2477EB4-4493-4720-85D2-9C75BB5764AD}" type="slidenum">
              <a:rPr lang="en-US" smtClean="0"/>
              <a:t>‹#›</a:t>
            </a:fld>
            <a:endParaRPr lang="en-US"/>
          </a:p>
        </p:txBody>
      </p:sp>
    </p:spTree>
    <p:extLst>
      <p:ext uri="{BB962C8B-B14F-4D97-AF65-F5344CB8AC3E}">
        <p14:creationId xmlns:p14="http://schemas.microsoft.com/office/powerpoint/2010/main" val="292345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1F7DF5-496B-4CE5-AE13-1FCEBE673E72}"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DF41A-60C3-450E-80B3-901C58DA3980}" type="slidenum">
              <a:rPr lang="en-US" smtClean="0"/>
              <a:t>‹#›</a:t>
            </a:fld>
            <a:endParaRPr lang="en-US"/>
          </a:p>
        </p:txBody>
      </p:sp>
    </p:spTree>
    <p:extLst>
      <p:ext uri="{BB962C8B-B14F-4D97-AF65-F5344CB8AC3E}">
        <p14:creationId xmlns:p14="http://schemas.microsoft.com/office/powerpoint/2010/main" val="1222077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F7DF5-496B-4CE5-AE13-1FCEBE673E72}"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DF41A-60C3-450E-80B3-901C58DA3980}" type="slidenum">
              <a:rPr lang="en-US" smtClean="0"/>
              <a:t>‹#›</a:t>
            </a:fld>
            <a:endParaRPr lang="en-US"/>
          </a:p>
        </p:txBody>
      </p:sp>
    </p:spTree>
    <p:extLst>
      <p:ext uri="{BB962C8B-B14F-4D97-AF65-F5344CB8AC3E}">
        <p14:creationId xmlns:p14="http://schemas.microsoft.com/office/powerpoint/2010/main" val="107008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1F7DF5-496B-4CE5-AE13-1FCEBE673E72}"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DF41A-60C3-450E-80B3-901C58DA3980}" type="slidenum">
              <a:rPr lang="en-US" smtClean="0"/>
              <a:t>‹#›</a:t>
            </a:fld>
            <a:endParaRPr lang="en-US"/>
          </a:p>
        </p:txBody>
      </p:sp>
    </p:spTree>
    <p:extLst>
      <p:ext uri="{BB962C8B-B14F-4D97-AF65-F5344CB8AC3E}">
        <p14:creationId xmlns:p14="http://schemas.microsoft.com/office/powerpoint/2010/main" val="3603382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1F7DF5-496B-4CE5-AE13-1FCEBE673E72}"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DF41A-60C3-450E-80B3-901C58DA3980}" type="slidenum">
              <a:rPr lang="en-US" smtClean="0"/>
              <a:t>‹#›</a:t>
            </a:fld>
            <a:endParaRPr lang="en-US"/>
          </a:p>
        </p:txBody>
      </p:sp>
    </p:spTree>
    <p:extLst>
      <p:ext uri="{BB962C8B-B14F-4D97-AF65-F5344CB8AC3E}">
        <p14:creationId xmlns:p14="http://schemas.microsoft.com/office/powerpoint/2010/main" val="3598050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1F7DF5-496B-4CE5-AE13-1FCEBE673E72}"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8DF41A-60C3-450E-80B3-901C58DA3980}" type="slidenum">
              <a:rPr lang="en-US" smtClean="0"/>
              <a:t>‹#›</a:t>
            </a:fld>
            <a:endParaRPr lang="en-US"/>
          </a:p>
        </p:txBody>
      </p:sp>
    </p:spTree>
    <p:extLst>
      <p:ext uri="{BB962C8B-B14F-4D97-AF65-F5344CB8AC3E}">
        <p14:creationId xmlns:p14="http://schemas.microsoft.com/office/powerpoint/2010/main" val="303046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F7DF5-496B-4CE5-AE13-1FCEBE673E72}"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8DF41A-60C3-450E-80B3-901C58DA3980}" type="slidenum">
              <a:rPr lang="en-US" smtClean="0"/>
              <a:t>‹#›</a:t>
            </a:fld>
            <a:endParaRPr lang="en-US"/>
          </a:p>
        </p:txBody>
      </p:sp>
    </p:spTree>
    <p:extLst>
      <p:ext uri="{BB962C8B-B14F-4D97-AF65-F5344CB8AC3E}">
        <p14:creationId xmlns:p14="http://schemas.microsoft.com/office/powerpoint/2010/main" val="3884138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1F7DF5-496B-4CE5-AE13-1FCEBE673E72}"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8DF41A-60C3-450E-80B3-901C58DA3980}" type="slidenum">
              <a:rPr lang="en-US" smtClean="0"/>
              <a:t>‹#›</a:t>
            </a:fld>
            <a:endParaRPr lang="en-US"/>
          </a:p>
        </p:txBody>
      </p:sp>
    </p:spTree>
    <p:extLst>
      <p:ext uri="{BB962C8B-B14F-4D97-AF65-F5344CB8AC3E}">
        <p14:creationId xmlns:p14="http://schemas.microsoft.com/office/powerpoint/2010/main" val="1993485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1F7DF5-496B-4CE5-AE13-1FCEBE673E72}"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DF41A-60C3-450E-80B3-901C58DA3980}" type="slidenum">
              <a:rPr lang="en-US" smtClean="0"/>
              <a:t>‹#›</a:t>
            </a:fld>
            <a:endParaRPr lang="en-US"/>
          </a:p>
        </p:txBody>
      </p:sp>
    </p:spTree>
    <p:extLst>
      <p:ext uri="{BB962C8B-B14F-4D97-AF65-F5344CB8AC3E}">
        <p14:creationId xmlns:p14="http://schemas.microsoft.com/office/powerpoint/2010/main" val="168031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9D98-C864-4CE6-BF18-D1D1A4DBFC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9B416-A5F3-4350-B109-222570534C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17D8F-3EB7-4CE3-87B7-BCC301F0CD21}"/>
              </a:ext>
            </a:extLst>
          </p:cNvPr>
          <p:cNvSpPr>
            <a:spLocks noGrp="1"/>
          </p:cNvSpPr>
          <p:nvPr>
            <p:ph type="dt" sz="half" idx="10"/>
          </p:nvPr>
        </p:nvSpPr>
        <p:spPr/>
        <p:txBody>
          <a:bodyPr/>
          <a:lstStyle/>
          <a:p>
            <a:fld id="{4AE821CC-81E6-4DFC-AC63-326EECE0C3D0}" type="datetimeFigureOut">
              <a:rPr lang="en-US" smtClean="0"/>
              <a:t>2/23/2021</a:t>
            </a:fld>
            <a:endParaRPr lang="en-US"/>
          </a:p>
        </p:txBody>
      </p:sp>
      <p:sp>
        <p:nvSpPr>
          <p:cNvPr id="5" name="Footer Placeholder 4">
            <a:extLst>
              <a:ext uri="{FF2B5EF4-FFF2-40B4-BE49-F238E27FC236}">
                <a16:creationId xmlns:a16="http://schemas.microsoft.com/office/drawing/2014/main" id="{BFB9DC34-8E46-417A-A056-5D9E4DDF1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DC5DE-A4CF-417D-8F6A-59EAFF856C25}"/>
              </a:ext>
            </a:extLst>
          </p:cNvPr>
          <p:cNvSpPr>
            <a:spLocks noGrp="1"/>
          </p:cNvSpPr>
          <p:nvPr>
            <p:ph type="sldNum" sz="quarter" idx="12"/>
          </p:nvPr>
        </p:nvSpPr>
        <p:spPr/>
        <p:txBody>
          <a:bodyPr/>
          <a:lstStyle/>
          <a:p>
            <a:fld id="{F2477EB4-4493-4720-85D2-9C75BB5764AD}" type="slidenum">
              <a:rPr lang="en-US" smtClean="0"/>
              <a:t>‹#›</a:t>
            </a:fld>
            <a:endParaRPr lang="en-US"/>
          </a:p>
        </p:txBody>
      </p:sp>
    </p:spTree>
    <p:extLst>
      <p:ext uri="{BB962C8B-B14F-4D97-AF65-F5344CB8AC3E}">
        <p14:creationId xmlns:p14="http://schemas.microsoft.com/office/powerpoint/2010/main" val="76785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1F7DF5-496B-4CE5-AE13-1FCEBE673E72}"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DF41A-60C3-450E-80B3-901C58DA3980}" type="slidenum">
              <a:rPr lang="en-US" smtClean="0"/>
              <a:t>‹#›</a:t>
            </a:fld>
            <a:endParaRPr lang="en-US"/>
          </a:p>
        </p:txBody>
      </p:sp>
    </p:spTree>
    <p:extLst>
      <p:ext uri="{BB962C8B-B14F-4D97-AF65-F5344CB8AC3E}">
        <p14:creationId xmlns:p14="http://schemas.microsoft.com/office/powerpoint/2010/main" val="1597672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F7DF5-496B-4CE5-AE13-1FCEBE673E72}"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DF41A-60C3-450E-80B3-901C58DA3980}" type="slidenum">
              <a:rPr lang="en-US" smtClean="0"/>
              <a:t>‹#›</a:t>
            </a:fld>
            <a:endParaRPr lang="en-US"/>
          </a:p>
        </p:txBody>
      </p:sp>
    </p:spTree>
    <p:extLst>
      <p:ext uri="{BB962C8B-B14F-4D97-AF65-F5344CB8AC3E}">
        <p14:creationId xmlns:p14="http://schemas.microsoft.com/office/powerpoint/2010/main" val="3051993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F7DF5-496B-4CE5-AE13-1FCEBE673E72}"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DF41A-60C3-450E-80B3-901C58DA3980}" type="slidenum">
              <a:rPr lang="en-US" smtClean="0"/>
              <a:t>‹#›</a:t>
            </a:fld>
            <a:endParaRPr lang="en-US"/>
          </a:p>
        </p:txBody>
      </p:sp>
    </p:spTree>
    <p:extLst>
      <p:ext uri="{BB962C8B-B14F-4D97-AF65-F5344CB8AC3E}">
        <p14:creationId xmlns:p14="http://schemas.microsoft.com/office/powerpoint/2010/main" val="2227282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49C8-905F-463B-AEB0-7ADDE762B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87BDE1-49A8-4696-9D79-548485E324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7BE51A-40CF-4459-AA99-EA208DCCB5A1}"/>
              </a:ext>
            </a:extLst>
          </p:cNvPr>
          <p:cNvSpPr>
            <a:spLocks noGrp="1"/>
          </p:cNvSpPr>
          <p:nvPr>
            <p:ph type="dt" sz="half" idx="10"/>
          </p:nvPr>
        </p:nvSpPr>
        <p:spPr/>
        <p:txBody>
          <a:bodyPr/>
          <a:lstStyle/>
          <a:p>
            <a:fld id="{4AE821CC-81E6-4DFC-AC63-326EECE0C3D0}" type="datetimeFigureOut">
              <a:rPr lang="en-US" smtClean="0"/>
              <a:t>2/23/2021</a:t>
            </a:fld>
            <a:endParaRPr lang="en-US"/>
          </a:p>
        </p:txBody>
      </p:sp>
      <p:sp>
        <p:nvSpPr>
          <p:cNvPr id="5" name="Footer Placeholder 4">
            <a:extLst>
              <a:ext uri="{FF2B5EF4-FFF2-40B4-BE49-F238E27FC236}">
                <a16:creationId xmlns:a16="http://schemas.microsoft.com/office/drawing/2014/main" id="{2D3602C2-3B09-4A79-8172-1E7CEC73E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05AF6-7C71-4308-853F-27F481FFC90C}"/>
              </a:ext>
            </a:extLst>
          </p:cNvPr>
          <p:cNvSpPr>
            <a:spLocks noGrp="1"/>
          </p:cNvSpPr>
          <p:nvPr>
            <p:ph type="sldNum" sz="quarter" idx="12"/>
          </p:nvPr>
        </p:nvSpPr>
        <p:spPr/>
        <p:txBody>
          <a:bodyPr/>
          <a:lstStyle/>
          <a:p>
            <a:fld id="{F2477EB4-4493-4720-85D2-9C75BB5764AD}" type="slidenum">
              <a:rPr lang="en-US" smtClean="0"/>
              <a:t>‹#›</a:t>
            </a:fld>
            <a:endParaRPr lang="en-US"/>
          </a:p>
        </p:txBody>
      </p:sp>
    </p:spTree>
    <p:extLst>
      <p:ext uri="{BB962C8B-B14F-4D97-AF65-F5344CB8AC3E}">
        <p14:creationId xmlns:p14="http://schemas.microsoft.com/office/powerpoint/2010/main" val="43804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FB4B4-D367-438A-B27B-9D05A232D4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0F832D-EB05-4F41-9908-A765A01BE2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8BAD36-EEB9-4502-BBEE-F5744CF990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A0F302-397D-4E58-8B98-B5C70FF49FDA}"/>
              </a:ext>
            </a:extLst>
          </p:cNvPr>
          <p:cNvSpPr>
            <a:spLocks noGrp="1"/>
          </p:cNvSpPr>
          <p:nvPr>
            <p:ph type="dt" sz="half" idx="10"/>
          </p:nvPr>
        </p:nvSpPr>
        <p:spPr/>
        <p:txBody>
          <a:bodyPr/>
          <a:lstStyle/>
          <a:p>
            <a:fld id="{4AE821CC-81E6-4DFC-AC63-326EECE0C3D0}" type="datetimeFigureOut">
              <a:rPr lang="en-US" smtClean="0"/>
              <a:t>2/23/2021</a:t>
            </a:fld>
            <a:endParaRPr lang="en-US"/>
          </a:p>
        </p:txBody>
      </p:sp>
      <p:sp>
        <p:nvSpPr>
          <p:cNvPr id="6" name="Footer Placeholder 5">
            <a:extLst>
              <a:ext uri="{FF2B5EF4-FFF2-40B4-BE49-F238E27FC236}">
                <a16:creationId xmlns:a16="http://schemas.microsoft.com/office/drawing/2014/main" id="{0DBAE5D4-56D5-4C66-81E6-8EB0AEB30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901EF-755B-4F7C-8DFF-1B64FA5326D2}"/>
              </a:ext>
            </a:extLst>
          </p:cNvPr>
          <p:cNvSpPr>
            <a:spLocks noGrp="1"/>
          </p:cNvSpPr>
          <p:nvPr>
            <p:ph type="sldNum" sz="quarter" idx="12"/>
          </p:nvPr>
        </p:nvSpPr>
        <p:spPr/>
        <p:txBody>
          <a:bodyPr/>
          <a:lstStyle/>
          <a:p>
            <a:fld id="{F2477EB4-4493-4720-85D2-9C75BB5764AD}" type="slidenum">
              <a:rPr lang="en-US" smtClean="0"/>
              <a:t>‹#›</a:t>
            </a:fld>
            <a:endParaRPr lang="en-US"/>
          </a:p>
        </p:txBody>
      </p:sp>
    </p:spTree>
    <p:extLst>
      <p:ext uri="{BB962C8B-B14F-4D97-AF65-F5344CB8AC3E}">
        <p14:creationId xmlns:p14="http://schemas.microsoft.com/office/powerpoint/2010/main" val="194762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F5700-174F-414B-914B-AEBF9688AA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FC421E-6D91-4ACF-AD32-E1FBB555F8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F5778F-2187-41F8-AAD1-4CA8D3BF7E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018A37-375A-4BA6-98E9-420453D7C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2BFDA-6254-4116-ABCA-5418C77250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467BF8-2759-4842-B79F-4F0F4C55FA54}"/>
              </a:ext>
            </a:extLst>
          </p:cNvPr>
          <p:cNvSpPr>
            <a:spLocks noGrp="1"/>
          </p:cNvSpPr>
          <p:nvPr>
            <p:ph type="dt" sz="half" idx="10"/>
          </p:nvPr>
        </p:nvSpPr>
        <p:spPr/>
        <p:txBody>
          <a:bodyPr/>
          <a:lstStyle/>
          <a:p>
            <a:fld id="{4AE821CC-81E6-4DFC-AC63-326EECE0C3D0}" type="datetimeFigureOut">
              <a:rPr lang="en-US" smtClean="0"/>
              <a:t>2/23/2021</a:t>
            </a:fld>
            <a:endParaRPr lang="en-US"/>
          </a:p>
        </p:txBody>
      </p:sp>
      <p:sp>
        <p:nvSpPr>
          <p:cNvPr id="8" name="Footer Placeholder 7">
            <a:extLst>
              <a:ext uri="{FF2B5EF4-FFF2-40B4-BE49-F238E27FC236}">
                <a16:creationId xmlns:a16="http://schemas.microsoft.com/office/drawing/2014/main" id="{1B44EA04-E51D-471B-9BF3-1C99B3C660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962206-67C2-41F0-91D8-EC3C29AF7F63}"/>
              </a:ext>
            </a:extLst>
          </p:cNvPr>
          <p:cNvSpPr>
            <a:spLocks noGrp="1"/>
          </p:cNvSpPr>
          <p:nvPr>
            <p:ph type="sldNum" sz="quarter" idx="12"/>
          </p:nvPr>
        </p:nvSpPr>
        <p:spPr/>
        <p:txBody>
          <a:bodyPr/>
          <a:lstStyle/>
          <a:p>
            <a:fld id="{F2477EB4-4493-4720-85D2-9C75BB5764AD}" type="slidenum">
              <a:rPr lang="en-US" smtClean="0"/>
              <a:t>‹#›</a:t>
            </a:fld>
            <a:endParaRPr lang="en-US"/>
          </a:p>
        </p:txBody>
      </p:sp>
    </p:spTree>
    <p:extLst>
      <p:ext uri="{BB962C8B-B14F-4D97-AF65-F5344CB8AC3E}">
        <p14:creationId xmlns:p14="http://schemas.microsoft.com/office/powerpoint/2010/main" val="1432025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581F3-57F0-4F4F-8078-673514DF46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3815D-72F1-4FB6-92FF-CFA78557A96B}"/>
              </a:ext>
            </a:extLst>
          </p:cNvPr>
          <p:cNvSpPr>
            <a:spLocks noGrp="1"/>
          </p:cNvSpPr>
          <p:nvPr>
            <p:ph type="dt" sz="half" idx="10"/>
          </p:nvPr>
        </p:nvSpPr>
        <p:spPr/>
        <p:txBody>
          <a:bodyPr/>
          <a:lstStyle/>
          <a:p>
            <a:fld id="{4AE821CC-81E6-4DFC-AC63-326EECE0C3D0}" type="datetimeFigureOut">
              <a:rPr lang="en-US" smtClean="0"/>
              <a:t>2/23/2021</a:t>
            </a:fld>
            <a:endParaRPr lang="en-US"/>
          </a:p>
        </p:txBody>
      </p:sp>
      <p:sp>
        <p:nvSpPr>
          <p:cNvPr id="4" name="Footer Placeholder 3">
            <a:extLst>
              <a:ext uri="{FF2B5EF4-FFF2-40B4-BE49-F238E27FC236}">
                <a16:creationId xmlns:a16="http://schemas.microsoft.com/office/drawing/2014/main" id="{C3084A15-17F3-469F-859B-2092BF9F8A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81DDF7-EE89-4414-8BB3-68A2D6B94563}"/>
              </a:ext>
            </a:extLst>
          </p:cNvPr>
          <p:cNvSpPr>
            <a:spLocks noGrp="1"/>
          </p:cNvSpPr>
          <p:nvPr>
            <p:ph type="sldNum" sz="quarter" idx="12"/>
          </p:nvPr>
        </p:nvSpPr>
        <p:spPr/>
        <p:txBody>
          <a:bodyPr/>
          <a:lstStyle/>
          <a:p>
            <a:fld id="{F2477EB4-4493-4720-85D2-9C75BB5764AD}" type="slidenum">
              <a:rPr lang="en-US" smtClean="0"/>
              <a:t>‹#›</a:t>
            </a:fld>
            <a:endParaRPr lang="en-US"/>
          </a:p>
        </p:txBody>
      </p:sp>
    </p:spTree>
    <p:extLst>
      <p:ext uri="{BB962C8B-B14F-4D97-AF65-F5344CB8AC3E}">
        <p14:creationId xmlns:p14="http://schemas.microsoft.com/office/powerpoint/2010/main" val="297378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15906D-E421-4679-B301-51465743B587}"/>
              </a:ext>
            </a:extLst>
          </p:cNvPr>
          <p:cNvSpPr>
            <a:spLocks noGrp="1"/>
          </p:cNvSpPr>
          <p:nvPr>
            <p:ph type="dt" sz="half" idx="10"/>
          </p:nvPr>
        </p:nvSpPr>
        <p:spPr/>
        <p:txBody>
          <a:bodyPr/>
          <a:lstStyle/>
          <a:p>
            <a:fld id="{4AE821CC-81E6-4DFC-AC63-326EECE0C3D0}" type="datetimeFigureOut">
              <a:rPr lang="en-US" smtClean="0"/>
              <a:t>2/23/2021</a:t>
            </a:fld>
            <a:endParaRPr lang="en-US"/>
          </a:p>
        </p:txBody>
      </p:sp>
      <p:sp>
        <p:nvSpPr>
          <p:cNvPr id="3" name="Footer Placeholder 2">
            <a:extLst>
              <a:ext uri="{FF2B5EF4-FFF2-40B4-BE49-F238E27FC236}">
                <a16:creationId xmlns:a16="http://schemas.microsoft.com/office/drawing/2014/main" id="{AFBB0A61-A309-44F1-832A-2376175D01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CEC1C7-57D9-46FC-AED7-7228E468B336}"/>
              </a:ext>
            </a:extLst>
          </p:cNvPr>
          <p:cNvSpPr>
            <a:spLocks noGrp="1"/>
          </p:cNvSpPr>
          <p:nvPr>
            <p:ph type="sldNum" sz="quarter" idx="12"/>
          </p:nvPr>
        </p:nvSpPr>
        <p:spPr/>
        <p:txBody>
          <a:bodyPr/>
          <a:lstStyle/>
          <a:p>
            <a:fld id="{F2477EB4-4493-4720-85D2-9C75BB5764AD}" type="slidenum">
              <a:rPr lang="en-US" smtClean="0"/>
              <a:t>‹#›</a:t>
            </a:fld>
            <a:endParaRPr lang="en-US"/>
          </a:p>
        </p:txBody>
      </p:sp>
    </p:spTree>
    <p:extLst>
      <p:ext uri="{BB962C8B-B14F-4D97-AF65-F5344CB8AC3E}">
        <p14:creationId xmlns:p14="http://schemas.microsoft.com/office/powerpoint/2010/main" val="380976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A102-90A6-4A39-8F4D-217799D00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3223F7-117C-4538-8652-B7894B69E7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348D98-09D2-4F6F-AF0F-91F7D2249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A28CF2-AFE0-46EA-8AEC-8717480C49CB}"/>
              </a:ext>
            </a:extLst>
          </p:cNvPr>
          <p:cNvSpPr>
            <a:spLocks noGrp="1"/>
          </p:cNvSpPr>
          <p:nvPr>
            <p:ph type="dt" sz="half" idx="10"/>
          </p:nvPr>
        </p:nvSpPr>
        <p:spPr/>
        <p:txBody>
          <a:bodyPr/>
          <a:lstStyle/>
          <a:p>
            <a:fld id="{4AE821CC-81E6-4DFC-AC63-326EECE0C3D0}" type="datetimeFigureOut">
              <a:rPr lang="en-US" smtClean="0"/>
              <a:t>2/23/2021</a:t>
            </a:fld>
            <a:endParaRPr lang="en-US"/>
          </a:p>
        </p:txBody>
      </p:sp>
      <p:sp>
        <p:nvSpPr>
          <p:cNvPr id="6" name="Footer Placeholder 5">
            <a:extLst>
              <a:ext uri="{FF2B5EF4-FFF2-40B4-BE49-F238E27FC236}">
                <a16:creationId xmlns:a16="http://schemas.microsoft.com/office/drawing/2014/main" id="{2B9CE375-9B8C-47D7-BF3D-22D56A303F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6BC4D6-7DB0-4CED-8D98-6EB28482796B}"/>
              </a:ext>
            </a:extLst>
          </p:cNvPr>
          <p:cNvSpPr>
            <a:spLocks noGrp="1"/>
          </p:cNvSpPr>
          <p:nvPr>
            <p:ph type="sldNum" sz="quarter" idx="12"/>
          </p:nvPr>
        </p:nvSpPr>
        <p:spPr/>
        <p:txBody>
          <a:bodyPr/>
          <a:lstStyle/>
          <a:p>
            <a:fld id="{F2477EB4-4493-4720-85D2-9C75BB5764AD}" type="slidenum">
              <a:rPr lang="en-US" smtClean="0"/>
              <a:t>‹#›</a:t>
            </a:fld>
            <a:endParaRPr lang="en-US"/>
          </a:p>
        </p:txBody>
      </p:sp>
    </p:spTree>
    <p:extLst>
      <p:ext uri="{BB962C8B-B14F-4D97-AF65-F5344CB8AC3E}">
        <p14:creationId xmlns:p14="http://schemas.microsoft.com/office/powerpoint/2010/main" val="424586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3A4E4-6896-4E5C-ABAB-2B7FD5EA4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D70F4-5523-4F88-93AD-06149E08E7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05FBAA-4D85-477C-A53D-FB2530C6A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A493E1-4914-4639-8195-9B850C9E9188}"/>
              </a:ext>
            </a:extLst>
          </p:cNvPr>
          <p:cNvSpPr>
            <a:spLocks noGrp="1"/>
          </p:cNvSpPr>
          <p:nvPr>
            <p:ph type="dt" sz="half" idx="10"/>
          </p:nvPr>
        </p:nvSpPr>
        <p:spPr/>
        <p:txBody>
          <a:bodyPr/>
          <a:lstStyle/>
          <a:p>
            <a:fld id="{4AE821CC-81E6-4DFC-AC63-326EECE0C3D0}" type="datetimeFigureOut">
              <a:rPr lang="en-US" smtClean="0"/>
              <a:t>2/23/2021</a:t>
            </a:fld>
            <a:endParaRPr lang="en-US"/>
          </a:p>
        </p:txBody>
      </p:sp>
      <p:sp>
        <p:nvSpPr>
          <p:cNvPr id="6" name="Footer Placeholder 5">
            <a:extLst>
              <a:ext uri="{FF2B5EF4-FFF2-40B4-BE49-F238E27FC236}">
                <a16:creationId xmlns:a16="http://schemas.microsoft.com/office/drawing/2014/main" id="{FF6C0C49-B690-4E38-8B2D-248EC9F2A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37BAB-8490-492A-B1B0-5D2FB8E5CF40}"/>
              </a:ext>
            </a:extLst>
          </p:cNvPr>
          <p:cNvSpPr>
            <a:spLocks noGrp="1"/>
          </p:cNvSpPr>
          <p:nvPr>
            <p:ph type="sldNum" sz="quarter" idx="12"/>
          </p:nvPr>
        </p:nvSpPr>
        <p:spPr/>
        <p:txBody>
          <a:bodyPr/>
          <a:lstStyle/>
          <a:p>
            <a:fld id="{F2477EB4-4493-4720-85D2-9C75BB5764AD}" type="slidenum">
              <a:rPr lang="en-US" smtClean="0"/>
              <a:t>‹#›</a:t>
            </a:fld>
            <a:endParaRPr lang="en-US"/>
          </a:p>
        </p:txBody>
      </p:sp>
    </p:spTree>
    <p:extLst>
      <p:ext uri="{BB962C8B-B14F-4D97-AF65-F5344CB8AC3E}">
        <p14:creationId xmlns:p14="http://schemas.microsoft.com/office/powerpoint/2010/main" val="1815023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7311ED-B27A-4D2B-966E-6579989BF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F5F8BA-08BF-4818-89D7-9BC6F19D2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2E4A1-49A0-48ED-A3EE-FEB70883D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821CC-81E6-4DFC-AC63-326EECE0C3D0}" type="datetimeFigureOut">
              <a:rPr lang="en-US" smtClean="0"/>
              <a:t>2/23/2021</a:t>
            </a:fld>
            <a:endParaRPr lang="en-US"/>
          </a:p>
        </p:txBody>
      </p:sp>
      <p:sp>
        <p:nvSpPr>
          <p:cNvPr id="5" name="Footer Placeholder 4">
            <a:extLst>
              <a:ext uri="{FF2B5EF4-FFF2-40B4-BE49-F238E27FC236}">
                <a16:creationId xmlns:a16="http://schemas.microsoft.com/office/drawing/2014/main" id="{9AE7220F-721E-4989-84BB-53A8B3EB8B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2DAC39-B72A-4846-BA7F-86D8F3151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477EB4-4493-4720-85D2-9C75BB5764AD}" type="slidenum">
              <a:rPr lang="en-US" smtClean="0"/>
              <a:t>‹#›</a:t>
            </a:fld>
            <a:endParaRPr lang="en-US"/>
          </a:p>
        </p:txBody>
      </p:sp>
    </p:spTree>
    <p:extLst>
      <p:ext uri="{BB962C8B-B14F-4D97-AF65-F5344CB8AC3E}">
        <p14:creationId xmlns:p14="http://schemas.microsoft.com/office/powerpoint/2010/main" val="237541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F7DF5-496B-4CE5-AE13-1FCEBE673E72}" type="datetimeFigureOut">
              <a:rPr lang="en-US" smtClean="0"/>
              <a:t>2/23/2021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DF41A-60C3-450E-80B3-901C58DA3980}" type="slidenum">
              <a:rPr lang="en-US" smtClean="0"/>
              <a:t>‹#›</a:t>
            </a:fld>
            <a:endParaRPr lang="en-US"/>
          </a:p>
        </p:txBody>
      </p:sp>
    </p:spTree>
    <p:extLst>
      <p:ext uri="{BB962C8B-B14F-4D97-AF65-F5344CB8AC3E}">
        <p14:creationId xmlns:p14="http://schemas.microsoft.com/office/powerpoint/2010/main" val="6292760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tiff"/><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jpeg"/><Relationship Id="rId1" Type="http://schemas.openxmlformats.org/officeDocument/2006/relationships/slideLayout" Target="../slideLayouts/slideLayout17.xml"/><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8.tiff"/><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hotos\KariGreerPhotos\wildland-fires-2012_granite-mountain-hotshots-on-whitewater-baldy-2012_72157634488900816\nm_12-05-31_0130_7321042662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887" b="39544"/>
          <a:stretch/>
        </p:blipFill>
        <p:spPr bwMode="auto">
          <a:xfrm>
            <a:off x="-1" y="3202"/>
            <a:ext cx="12185778" cy="509002"/>
          </a:xfrm>
          <a:prstGeom prst="rect">
            <a:avLst/>
          </a:prstGeom>
          <a:ln w="38100" cap="sq">
            <a:solidFill>
              <a:schemeClr val="tx1"/>
            </a:solidFill>
            <a:prstDash val="solid"/>
            <a:miter lim="800000"/>
          </a:ln>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10D9AF-2EE1-4E41-AA06-661D7FB10446}"/>
              </a:ext>
            </a:extLst>
          </p:cNvPr>
          <p:cNvSpPr/>
          <p:nvPr/>
        </p:nvSpPr>
        <p:spPr>
          <a:xfrm>
            <a:off x="729843" y="646887"/>
            <a:ext cx="10914076" cy="6124754"/>
          </a:xfrm>
          <a:prstGeom prst="rect">
            <a:avLst/>
          </a:prstGeom>
        </p:spPr>
        <p:txBody>
          <a:bodyPr wrap="square">
            <a:spAutoFit/>
          </a:bodyPr>
          <a:lstStyle/>
          <a:p>
            <a:endParaRPr lang="en-US" sz="2800" dirty="0"/>
          </a:p>
          <a:p>
            <a:r>
              <a:rPr lang="en-US" sz="2800" dirty="0"/>
              <a:t>Multiple vexing values at play in this landscape: </a:t>
            </a:r>
          </a:p>
          <a:p>
            <a:pPr marL="914400" lvl="1" indent="-457200">
              <a:buFont typeface="Arial" panose="020B0604020202020204" pitchFamily="34" charset="0"/>
              <a:buChar char="•"/>
            </a:pPr>
            <a:r>
              <a:rPr lang="en-US" sz="2800" dirty="0"/>
              <a:t>Dry, frequent fire forests highly departed from historic fire regime</a:t>
            </a:r>
          </a:p>
          <a:p>
            <a:pPr marL="914400" lvl="1" indent="-457200">
              <a:buFont typeface="Arial" panose="020B0604020202020204" pitchFamily="34" charset="0"/>
              <a:buChar char="•"/>
            </a:pPr>
            <a:r>
              <a:rPr lang="en-US" sz="2800" dirty="0"/>
              <a:t>Municipal Watershed feeding 20,000 residents + 6,000 students + 350,000 visitors a year. </a:t>
            </a:r>
          </a:p>
          <a:p>
            <a:pPr marL="914400" lvl="1" indent="-457200">
              <a:buFont typeface="Arial" panose="020B0604020202020204" pitchFamily="34" charset="0"/>
              <a:buChar char="•"/>
            </a:pPr>
            <a:r>
              <a:rPr lang="en-US" sz="2800" dirty="0"/>
              <a:t>Late Successional Reserve home to Northern Spotted Owls and Pacific Fisher populations…among other late successional and endemic species. </a:t>
            </a:r>
          </a:p>
          <a:p>
            <a:pPr marL="914400" lvl="1" indent="-457200">
              <a:buFont typeface="Arial" panose="020B0604020202020204" pitchFamily="34" charset="0"/>
              <a:buChar char="•"/>
            </a:pPr>
            <a:r>
              <a:rPr lang="en-US" sz="2800" dirty="0"/>
              <a:t>Highly at-risk community abutted to federal, city and private lands</a:t>
            </a:r>
          </a:p>
          <a:p>
            <a:pPr marL="914400" lvl="1" indent="-457200">
              <a:buFont typeface="Arial" panose="020B0604020202020204" pitchFamily="34" charset="0"/>
              <a:buChar char="•"/>
            </a:pPr>
            <a:r>
              <a:rPr lang="en-US" sz="2800" dirty="0"/>
              <a:t>High dependence on outdoor recreation including mountain biking, running, hiking, birding, and skiing. </a:t>
            </a:r>
          </a:p>
          <a:p>
            <a:pPr marL="914400" lvl="1" indent="-457200">
              <a:buFont typeface="Arial" panose="020B0604020202020204" pitchFamily="34" charset="0"/>
              <a:buChar char="•"/>
            </a:pPr>
            <a:r>
              <a:rPr lang="en-US" sz="2800" dirty="0"/>
              <a:t>Extremely smoke sensitive topography coupled with predominantly retirement age population. </a:t>
            </a:r>
          </a:p>
          <a:p>
            <a:pPr marL="914400" lvl="1" indent="-457200">
              <a:buFont typeface="Arial" panose="020B0604020202020204" pitchFamily="34" charset="0"/>
              <a:buChar char="•"/>
            </a:pPr>
            <a:r>
              <a:rPr lang="en-US" sz="2800" dirty="0"/>
              <a:t>Climate change wreaking all kinds of havoc</a:t>
            </a:r>
          </a:p>
        </p:txBody>
      </p:sp>
      <p:sp>
        <p:nvSpPr>
          <p:cNvPr id="6" name="Title 1">
            <a:extLst>
              <a:ext uri="{FF2B5EF4-FFF2-40B4-BE49-F238E27FC236}">
                <a16:creationId xmlns:a16="http://schemas.microsoft.com/office/drawing/2014/main" id="{106B8C6A-3182-426B-A8AD-93A10651B1C4}"/>
              </a:ext>
            </a:extLst>
          </p:cNvPr>
          <p:cNvSpPr txBox="1">
            <a:spLocks/>
          </p:cNvSpPr>
          <p:nvPr/>
        </p:nvSpPr>
        <p:spPr>
          <a:xfrm>
            <a:off x="0" y="51220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Ashland POD’s: Let’s Zoom in! </a:t>
            </a:r>
          </a:p>
        </p:txBody>
      </p:sp>
    </p:spTree>
    <p:extLst>
      <p:ext uri="{BB962C8B-B14F-4D97-AF65-F5344CB8AC3E}">
        <p14:creationId xmlns:p14="http://schemas.microsoft.com/office/powerpoint/2010/main" val="3829593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9D3EA-29AF-4E22-B0D8-E512CE0DC0EC}"/>
              </a:ext>
            </a:extLst>
          </p:cNvPr>
          <p:cNvSpPr>
            <a:spLocks noGrp="1"/>
          </p:cNvSpPr>
          <p:nvPr>
            <p:ph type="ctrTitle"/>
          </p:nvPr>
        </p:nvSpPr>
        <p:spPr>
          <a:xfrm>
            <a:off x="6096000" y="1191236"/>
            <a:ext cx="5388527" cy="3451240"/>
          </a:xfrm>
        </p:spPr>
        <p:txBody>
          <a:bodyPr>
            <a:normAutofit fontScale="90000"/>
          </a:bodyPr>
          <a:lstStyle/>
          <a:p>
            <a:r>
              <a:rPr lang="en-US" dirty="0"/>
              <a:t>Strategic Response Zones</a:t>
            </a:r>
            <a:br>
              <a:rPr lang="en-US" dirty="0"/>
            </a:br>
            <a:r>
              <a:rPr lang="en-US" dirty="0"/>
              <a:t>(nearly all favor suppression response)</a:t>
            </a:r>
          </a:p>
        </p:txBody>
      </p:sp>
      <p:pic>
        <p:nvPicPr>
          <p:cNvPr id="4" name="Picture 3" descr="Map&#10;&#10;Description automatically generated">
            <a:extLst>
              <a:ext uri="{FF2B5EF4-FFF2-40B4-BE49-F238E27FC236}">
                <a16:creationId xmlns:a16="http://schemas.microsoft.com/office/drawing/2014/main" id="{88617069-DCCB-438F-A4F6-8E705EBD5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10" y="0"/>
            <a:ext cx="5299364" cy="6858000"/>
          </a:xfrm>
          <a:prstGeom prst="rect">
            <a:avLst/>
          </a:prstGeom>
        </p:spPr>
      </p:pic>
    </p:spTree>
    <p:extLst>
      <p:ext uri="{BB962C8B-B14F-4D97-AF65-F5344CB8AC3E}">
        <p14:creationId xmlns:p14="http://schemas.microsoft.com/office/powerpoint/2010/main" val="1393973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Prioritizing Stands for </a:t>
            </a:r>
            <a:r>
              <a:rPr lang="en-US" strike="sngStrike" dirty="0"/>
              <a:t>TREATMENT </a:t>
            </a:r>
            <a:r>
              <a:rPr lang="en-US" dirty="0"/>
              <a:t>BURNING!</a:t>
            </a:r>
          </a:p>
        </p:txBody>
      </p:sp>
      <p:sp>
        <p:nvSpPr>
          <p:cNvPr id="3" name="Content Placeholder 2"/>
          <p:cNvSpPr>
            <a:spLocks noGrp="1"/>
          </p:cNvSpPr>
          <p:nvPr>
            <p:ph idx="1"/>
          </p:nvPr>
        </p:nvSpPr>
        <p:spPr>
          <a:xfrm>
            <a:off x="642258" y="1814738"/>
            <a:ext cx="11038114" cy="4869089"/>
          </a:xfrm>
        </p:spPr>
        <p:txBody>
          <a:bodyPr>
            <a:normAutofit fontScale="92500" lnSpcReduction="10000"/>
          </a:bodyPr>
          <a:lstStyle/>
          <a:p>
            <a:pPr marL="0" indent="0">
              <a:buNone/>
            </a:pPr>
            <a:r>
              <a:rPr lang="en-US" dirty="0"/>
              <a:t>Prioritization objectives</a:t>
            </a:r>
          </a:p>
          <a:p>
            <a:pPr marL="0" indent="0">
              <a:buNone/>
            </a:pPr>
            <a:endParaRPr lang="en-US" dirty="0"/>
          </a:p>
          <a:p>
            <a:pPr marL="514350" indent="-514350">
              <a:buAutoNum type="arabicPeriod"/>
            </a:pPr>
            <a:r>
              <a:rPr lang="en-US" dirty="0"/>
              <a:t>Protect communities and homes from the negative consequences of wildfire contact.</a:t>
            </a:r>
          </a:p>
          <a:p>
            <a:pPr marL="514350" indent="-514350">
              <a:buAutoNum type="arabicPeriod"/>
            </a:pPr>
            <a:r>
              <a:rPr lang="en-US" dirty="0"/>
              <a:t>Enhance climate resiliency of forest stands.</a:t>
            </a:r>
          </a:p>
          <a:p>
            <a:pPr marL="514350" indent="-514350">
              <a:buAutoNum type="arabicPeriod"/>
            </a:pPr>
            <a:r>
              <a:rPr lang="en-US" dirty="0"/>
              <a:t>Restore the natural range of variability within stands to pre-</a:t>
            </a:r>
            <a:r>
              <a:rPr lang="en-US" dirty="0" err="1"/>
              <a:t>EuroAmerican</a:t>
            </a:r>
            <a:r>
              <a:rPr lang="en-US" dirty="0"/>
              <a:t> colonization conditions.</a:t>
            </a:r>
          </a:p>
          <a:p>
            <a:pPr marL="514350" indent="-514350">
              <a:buAutoNum type="arabicPeriod"/>
            </a:pPr>
            <a:r>
              <a:rPr lang="en-US" dirty="0"/>
              <a:t>Protect Northern Spotted Owl core habitat</a:t>
            </a:r>
          </a:p>
          <a:p>
            <a:pPr marL="514350" indent="-514350">
              <a:buAutoNum type="arabicPeriod"/>
            </a:pPr>
            <a:r>
              <a:rPr lang="en-US" dirty="0"/>
              <a:t>Enhance the likelihood of containment success along POD boundaries to improve the likelihood of response success.</a:t>
            </a:r>
          </a:p>
          <a:p>
            <a:pPr marL="514350" indent="-514350">
              <a:buAutoNum type="arabicPeriod"/>
            </a:pPr>
            <a:r>
              <a:rPr lang="en-US" dirty="0"/>
              <a:t>Reduce wildfire intensity to minimize consequences to valued resources and assets.</a:t>
            </a:r>
          </a:p>
          <a:p>
            <a:pPr marL="0" indent="0">
              <a:buNone/>
            </a:pPr>
            <a:endParaRPr lang="en-US" dirty="0"/>
          </a:p>
          <a:p>
            <a:pPr marL="514350" indent="-514350">
              <a:buAutoNum type="arabicPeriod"/>
            </a:pPr>
            <a:endParaRPr lang="en-US" dirty="0"/>
          </a:p>
        </p:txBody>
      </p:sp>
      <p:pic>
        <p:nvPicPr>
          <p:cNvPr id="4" name="Picture 3" descr="N:\Photos\KariGreerPhotos\wildland-fires-2012_granite-mountain-hotshots-on-whitewater-baldy-2012_72157634488900816\nm_12-05-31_0130_7321042662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887" b="39544"/>
          <a:stretch/>
        </p:blipFill>
        <p:spPr bwMode="auto">
          <a:xfrm>
            <a:off x="-1" y="3202"/>
            <a:ext cx="12185778" cy="509002"/>
          </a:xfrm>
          <a:prstGeom prst="rect">
            <a:avLst/>
          </a:prstGeom>
          <a:ln w="38100" cap="sq">
            <a:solidFill>
              <a:schemeClr val="tx1"/>
            </a:solidFill>
            <a:prstDash val="solid"/>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246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Photos\KariGreerPhotos\wildland-fires-2012_granite-mountain-hotshots-on-whitewater-baldy-2012_72157634488900816\nm_12-05-31_0130_7321042662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887" b="39544"/>
          <a:stretch/>
        </p:blipFill>
        <p:spPr bwMode="auto">
          <a:xfrm>
            <a:off x="-1" y="3202"/>
            <a:ext cx="12185778" cy="509002"/>
          </a:xfrm>
          <a:prstGeom prst="rect">
            <a:avLst/>
          </a:prstGeom>
          <a:ln w="38100" cap="sq">
            <a:solidFill>
              <a:schemeClr val="tx1"/>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071" y="1817914"/>
            <a:ext cx="3793671" cy="4909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342" y="1817914"/>
            <a:ext cx="3793672" cy="4909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6614" y="1817914"/>
            <a:ext cx="3818556" cy="4941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 y="1339720"/>
            <a:ext cx="4151343" cy="369332"/>
          </a:xfrm>
          <a:prstGeom prst="rect">
            <a:avLst/>
          </a:prstGeom>
          <a:noFill/>
        </p:spPr>
        <p:txBody>
          <a:bodyPr wrap="square" rtlCol="0">
            <a:spAutoFit/>
          </a:bodyPr>
          <a:lstStyle/>
          <a:p>
            <a:r>
              <a:rPr lang="en-US" dirty="0"/>
              <a:t>Integrated Values Protected Prioritization</a:t>
            </a:r>
          </a:p>
        </p:txBody>
      </p:sp>
      <p:sp>
        <p:nvSpPr>
          <p:cNvPr id="9" name="TextBox 8"/>
          <p:cNvSpPr txBox="1"/>
          <p:nvPr/>
        </p:nvSpPr>
        <p:spPr>
          <a:xfrm>
            <a:off x="4487067" y="1339720"/>
            <a:ext cx="3457947" cy="369332"/>
          </a:xfrm>
          <a:prstGeom prst="rect">
            <a:avLst/>
          </a:prstGeom>
          <a:noFill/>
        </p:spPr>
        <p:txBody>
          <a:bodyPr wrap="square" rtlCol="0">
            <a:spAutoFit/>
          </a:bodyPr>
          <a:lstStyle/>
          <a:p>
            <a:r>
              <a:rPr lang="en-US" dirty="0"/>
              <a:t>Integrated Likelihood of Success</a:t>
            </a:r>
          </a:p>
        </p:txBody>
      </p:sp>
      <p:sp>
        <p:nvSpPr>
          <p:cNvPr id="11" name="TextBox 10"/>
          <p:cNvSpPr txBox="1"/>
          <p:nvPr/>
        </p:nvSpPr>
        <p:spPr>
          <a:xfrm>
            <a:off x="3878281" y="1261393"/>
            <a:ext cx="546122" cy="523220"/>
          </a:xfrm>
          <a:prstGeom prst="rect">
            <a:avLst/>
          </a:prstGeom>
          <a:noFill/>
        </p:spPr>
        <p:txBody>
          <a:bodyPr wrap="square" rtlCol="0">
            <a:spAutoFit/>
          </a:bodyPr>
          <a:lstStyle/>
          <a:p>
            <a:pPr algn="ctr"/>
            <a:r>
              <a:rPr lang="en-US" sz="2800" dirty="0"/>
              <a:t>+</a:t>
            </a:r>
          </a:p>
        </p:txBody>
      </p:sp>
      <p:sp>
        <p:nvSpPr>
          <p:cNvPr id="12" name="TextBox 11"/>
          <p:cNvSpPr txBox="1"/>
          <p:nvPr/>
        </p:nvSpPr>
        <p:spPr>
          <a:xfrm>
            <a:off x="8530121" y="1138282"/>
            <a:ext cx="3091542" cy="646331"/>
          </a:xfrm>
          <a:prstGeom prst="rect">
            <a:avLst/>
          </a:prstGeom>
          <a:noFill/>
        </p:spPr>
        <p:txBody>
          <a:bodyPr wrap="square" rtlCol="0">
            <a:spAutoFit/>
          </a:bodyPr>
          <a:lstStyle/>
          <a:p>
            <a:pPr algn="ctr"/>
            <a:r>
              <a:rPr lang="en-US" dirty="0"/>
              <a:t>Strategic Containment Unit</a:t>
            </a:r>
          </a:p>
          <a:p>
            <a:pPr algn="ctr"/>
            <a:r>
              <a:rPr lang="en-US" dirty="0"/>
              <a:t>Prioritization</a:t>
            </a:r>
          </a:p>
        </p:txBody>
      </p:sp>
      <p:sp>
        <p:nvSpPr>
          <p:cNvPr id="13" name="TextBox 12"/>
          <p:cNvSpPr txBox="1"/>
          <p:nvPr/>
        </p:nvSpPr>
        <p:spPr>
          <a:xfrm>
            <a:off x="7833730" y="1261393"/>
            <a:ext cx="546122" cy="523220"/>
          </a:xfrm>
          <a:prstGeom prst="rect">
            <a:avLst/>
          </a:prstGeom>
          <a:noFill/>
        </p:spPr>
        <p:txBody>
          <a:bodyPr wrap="square" rtlCol="0">
            <a:spAutoFit/>
          </a:bodyPr>
          <a:lstStyle/>
          <a:p>
            <a:pPr algn="ctr"/>
            <a:r>
              <a:rPr lang="en-US" sz="2800" dirty="0"/>
              <a:t>=</a:t>
            </a:r>
          </a:p>
        </p:txBody>
      </p:sp>
    </p:spTree>
    <p:extLst>
      <p:ext uri="{BB962C8B-B14F-4D97-AF65-F5344CB8AC3E}">
        <p14:creationId xmlns:p14="http://schemas.microsoft.com/office/powerpoint/2010/main" val="3573708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89D3EA-29AF-4E22-B0D8-E512CE0DC0EC}"/>
              </a:ext>
            </a:extLst>
          </p:cNvPr>
          <p:cNvSpPr>
            <a:spLocks noGrp="1"/>
          </p:cNvSpPr>
          <p:nvPr>
            <p:ph type="ctrTitle"/>
          </p:nvPr>
        </p:nvSpPr>
        <p:spPr>
          <a:xfrm>
            <a:off x="5415064" y="-763616"/>
            <a:ext cx="6892112" cy="2592907"/>
          </a:xfrm>
        </p:spPr>
        <p:txBody>
          <a:bodyPr>
            <a:normAutofit/>
          </a:bodyPr>
          <a:lstStyle/>
          <a:p>
            <a:r>
              <a:rPr lang="en-US" sz="5200" dirty="0"/>
              <a:t>Strategic BURNTAINMENT Units!</a:t>
            </a:r>
          </a:p>
        </p:txBody>
      </p:sp>
      <p:pic>
        <p:nvPicPr>
          <p:cNvPr id="5" name="Picture 4" descr="Map&#10;&#10;Description automatically generated">
            <a:extLst>
              <a:ext uri="{FF2B5EF4-FFF2-40B4-BE49-F238E27FC236}">
                <a16:creationId xmlns:a16="http://schemas.microsoft.com/office/drawing/2014/main" id="{12869906-1645-48C2-8D79-730EAC6F8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30" y="2270384"/>
            <a:ext cx="3280920" cy="4247148"/>
          </a:xfrm>
          <a:prstGeom prst="rect">
            <a:avLst/>
          </a:prstGeom>
        </p:spPr>
      </p:pic>
      <p:pic>
        <p:nvPicPr>
          <p:cNvPr id="4" name="Picture 3">
            <a:extLst>
              <a:ext uri="{FF2B5EF4-FFF2-40B4-BE49-F238E27FC236}">
                <a16:creationId xmlns:a16="http://schemas.microsoft.com/office/drawing/2014/main" id="{9D0DEA8B-8D08-4C3F-BAC3-D2E41FEDF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858" y="2005056"/>
            <a:ext cx="5470214" cy="4403521"/>
          </a:xfrm>
          <a:prstGeom prst="rect">
            <a:avLst/>
          </a:prstGeom>
        </p:spPr>
      </p:pic>
      <p:pic>
        <p:nvPicPr>
          <p:cNvPr id="6" name="Picture 5">
            <a:extLst>
              <a:ext uri="{FF2B5EF4-FFF2-40B4-BE49-F238E27FC236}">
                <a16:creationId xmlns:a16="http://schemas.microsoft.com/office/drawing/2014/main" id="{AFFAD5B1-485C-4232-A162-68E73284AD49}"/>
              </a:ext>
            </a:extLst>
          </p:cNvPr>
          <p:cNvPicPr>
            <a:picLocks noChangeAspect="1"/>
          </p:cNvPicPr>
          <p:nvPr/>
        </p:nvPicPr>
        <p:blipFill>
          <a:blip r:embed="rId4"/>
          <a:stretch>
            <a:fillRect/>
          </a:stretch>
        </p:blipFill>
        <p:spPr>
          <a:xfrm>
            <a:off x="-118226" y="20764"/>
            <a:ext cx="3797536" cy="2443808"/>
          </a:xfrm>
          <a:prstGeom prst="rect">
            <a:avLst/>
          </a:prstGeom>
        </p:spPr>
      </p:pic>
      <p:sp>
        <p:nvSpPr>
          <p:cNvPr id="7" name="Arrow: Right 6">
            <a:extLst>
              <a:ext uri="{FF2B5EF4-FFF2-40B4-BE49-F238E27FC236}">
                <a16:creationId xmlns:a16="http://schemas.microsoft.com/office/drawing/2014/main" id="{196D2ABD-EE43-4361-A921-A1110BD57661}"/>
              </a:ext>
            </a:extLst>
          </p:cNvPr>
          <p:cNvSpPr/>
          <p:nvPr/>
        </p:nvSpPr>
        <p:spPr>
          <a:xfrm>
            <a:off x="3841814" y="3861030"/>
            <a:ext cx="2101174" cy="3793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395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Photos\KariGreerPhotos\wildland-fires-2012_granite-mountain-hotshots-on-whitewater-baldy-2012_72157634488900816\nm_12-05-31_0130_7321042662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887" b="39544"/>
          <a:stretch/>
        </p:blipFill>
        <p:spPr bwMode="auto">
          <a:xfrm>
            <a:off x="-1" y="3202"/>
            <a:ext cx="12185778" cy="509002"/>
          </a:xfrm>
          <a:prstGeom prst="rect">
            <a:avLst/>
          </a:prstGeom>
          <a:ln w="38100" cap="sq">
            <a:solidFill>
              <a:schemeClr val="tx1"/>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6413" y="0"/>
            <a:ext cx="529936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8683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972CF5-2602-49C5-B714-2D0D46101181}"/>
              </a:ext>
            </a:extLst>
          </p:cNvPr>
          <p:cNvPicPr>
            <a:picLocks noChangeAspect="1"/>
          </p:cNvPicPr>
          <p:nvPr/>
        </p:nvPicPr>
        <p:blipFill>
          <a:blip r:embed="rId3"/>
          <a:stretch>
            <a:fillRect/>
          </a:stretch>
        </p:blipFill>
        <p:spPr>
          <a:xfrm>
            <a:off x="0" y="574348"/>
            <a:ext cx="12192000" cy="5431536"/>
          </a:xfrm>
          <a:prstGeom prst="rect">
            <a:avLst/>
          </a:prstGeom>
        </p:spPr>
      </p:pic>
    </p:spTree>
    <p:extLst>
      <p:ext uri="{BB962C8B-B14F-4D97-AF65-F5344CB8AC3E}">
        <p14:creationId xmlns:p14="http://schemas.microsoft.com/office/powerpoint/2010/main" val="833825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tree&#10;&#10;Description automatically generated">
            <a:extLst>
              <a:ext uri="{FF2B5EF4-FFF2-40B4-BE49-F238E27FC236}">
                <a16:creationId xmlns:a16="http://schemas.microsoft.com/office/drawing/2014/main" id="{3C7C9259-79FF-4CF8-9C99-6EC9B4A1B449}"/>
              </a:ext>
            </a:extLst>
          </p:cNvPr>
          <p:cNvPicPr>
            <a:picLocks noChangeAspect="1"/>
          </p:cNvPicPr>
          <p:nvPr/>
        </p:nvPicPr>
        <p:blipFill rotWithShape="1">
          <a:blip r:embed="rId3">
            <a:extLst>
              <a:ext uri="{28A0092B-C50C-407E-A947-70E740481C1C}">
                <a14:useLocalDpi xmlns:a14="http://schemas.microsoft.com/office/drawing/2010/main" val="0"/>
              </a:ext>
            </a:extLst>
          </a:blip>
          <a:srcRect t="14189" r="-1" b="5192"/>
          <a:stretch/>
        </p:blipFill>
        <p:spPr>
          <a:xfrm>
            <a:off x="321733" y="321733"/>
            <a:ext cx="11548534" cy="6214534"/>
          </a:xfrm>
          <a:prstGeom prst="rect">
            <a:avLst/>
          </a:prstGeom>
        </p:spPr>
      </p:pic>
    </p:spTree>
    <p:extLst>
      <p:ext uri="{BB962C8B-B14F-4D97-AF65-F5344CB8AC3E}">
        <p14:creationId xmlns:p14="http://schemas.microsoft.com/office/powerpoint/2010/main" val="243479917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2436AD14-D7BC-4BD8-9CF2-86CB947A3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567339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hotos\KariGreerPhotos\wildland-fires-2012_granite-mountain-hotshots-on-whitewater-baldy-2012_72157634488900816\nm_12-05-31_0130_7321042662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887" b="39544"/>
          <a:stretch/>
        </p:blipFill>
        <p:spPr bwMode="auto">
          <a:xfrm>
            <a:off x="-1" y="3202"/>
            <a:ext cx="12185778" cy="509002"/>
          </a:xfrm>
          <a:prstGeom prst="rect">
            <a:avLst/>
          </a:prstGeom>
          <a:ln w="38100" cap="sq">
            <a:solidFill>
              <a:schemeClr val="tx1"/>
            </a:solidFill>
            <a:prstDash val="solid"/>
            <a:miter lim="800000"/>
          </a:ln>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10D9AF-2EE1-4E41-AA06-661D7FB10446}"/>
              </a:ext>
            </a:extLst>
          </p:cNvPr>
          <p:cNvSpPr/>
          <p:nvPr/>
        </p:nvSpPr>
        <p:spPr>
          <a:xfrm>
            <a:off x="204186" y="646887"/>
            <a:ext cx="11807301" cy="6063198"/>
          </a:xfrm>
          <a:prstGeom prst="rect">
            <a:avLst/>
          </a:prstGeom>
        </p:spPr>
        <p:txBody>
          <a:bodyPr wrap="square">
            <a:spAutoFit/>
          </a:bodyPr>
          <a:lstStyle/>
          <a:p>
            <a:endParaRPr lang="en-US" sz="3600" dirty="0"/>
          </a:p>
          <a:p>
            <a:r>
              <a:rPr lang="en-US" sz="3600" b="1" dirty="0"/>
              <a:t>History of Treatments in 52,000 acre Ashland Landscape</a:t>
            </a:r>
          </a:p>
          <a:p>
            <a:pPr marL="914400" lvl="1" indent="-457200">
              <a:buFont typeface="Arial" panose="020B0604020202020204" pitchFamily="34" charset="0"/>
              <a:buChar char="•"/>
            </a:pPr>
            <a:r>
              <a:rPr lang="en-US" sz="3600" dirty="0"/>
              <a:t>City and Ashland Parks since 1990’s = 700 acres</a:t>
            </a:r>
          </a:p>
          <a:p>
            <a:pPr marL="914400" lvl="1" indent="-457200">
              <a:buFont typeface="Arial" panose="020B0604020202020204" pitchFamily="34" charset="0"/>
              <a:buChar char="•"/>
            </a:pPr>
            <a:r>
              <a:rPr lang="en-US" sz="3600" dirty="0"/>
              <a:t>USFS Fuel Breaks and Rx Burning 1980’s = 500 acres</a:t>
            </a:r>
          </a:p>
          <a:p>
            <a:pPr marL="914400" lvl="1" indent="-457200">
              <a:buFont typeface="Arial" panose="020B0604020202020204" pitchFamily="34" charset="0"/>
              <a:buChar char="•"/>
            </a:pPr>
            <a:r>
              <a:rPr lang="en-US" sz="3600" dirty="0"/>
              <a:t>Ashland Watershed Protection Project 2001 = 1,200 acres</a:t>
            </a:r>
          </a:p>
          <a:p>
            <a:pPr marL="914400" lvl="1" indent="-457200">
              <a:buFont typeface="Arial" panose="020B0604020202020204" pitchFamily="34" charset="0"/>
              <a:buChar char="•"/>
            </a:pPr>
            <a:r>
              <a:rPr lang="en-US" sz="3600" dirty="0"/>
              <a:t>Ashland Forest Resiliency Stewardship Project 2004 = 7,500 acres USFS federal</a:t>
            </a:r>
          </a:p>
          <a:p>
            <a:pPr marL="914400" lvl="1" indent="-457200">
              <a:buFont typeface="Arial" panose="020B0604020202020204" pitchFamily="34" charset="0"/>
              <a:buChar char="•"/>
            </a:pPr>
            <a:r>
              <a:rPr lang="en-US" sz="3600" dirty="0"/>
              <a:t>Ashland Forest All-lands Restoration = 4,000 acres private land</a:t>
            </a:r>
          </a:p>
          <a:p>
            <a:pPr marL="914400" lvl="1" indent="-457200">
              <a:buFont typeface="Arial" panose="020B0604020202020204" pitchFamily="34" charset="0"/>
              <a:buChar char="•"/>
            </a:pPr>
            <a:r>
              <a:rPr lang="en-US" sz="3600" dirty="0"/>
              <a:t>12,500 acres under management right now</a:t>
            </a:r>
          </a:p>
          <a:p>
            <a:pPr lvl="1"/>
            <a:endParaRPr lang="en-US" sz="2800" dirty="0"/>
          </a:p>
        </p:txBody>
      </p:sp>
      <p:sp>
        <p:nvSpPr>
          <p:cNvPr id="6" name="Title 1">
            <a:extLst>
              <a:ext uri="{FF2B5EF4-FFF2-40B4-BE49-F238E27FC236}">
                <a16:creationId xmlns:a16="http://schemas.microsoft.com/office/drawing/2014/main" id="{106B8C6A-3182-426B-A8AD-93A10651B1C4}"/>
              </a:ext>
            </a:extLst>
          </p:cNvPr>
          <p:cNvSpPr txBox="1">
            <a:spLocks/>
          </p:cNvSpPr>
          <p:nvPr/>
        </p:nvSpPr>
        <p:spPr>
          <a:xfrm>
            <a:off x="0" y="51220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p:txBody>
      </p:sp>
    </p:spTree>
    <p:extLst>
      <p:ext uri="{BB962C8B-B14F-4D97-AF65-F5344CB8AC3E}">
        <p14:creationId xmlns:p14="http://schemas.microsoft.com/office/powerpoint/2010/main" val="254525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Map&#10;&#10;Description automatically generated">
            <a:extLst>
              <a:ext uri="{FF2B5EF4-FFF2-40B4-BE49-F238E27FC236}">
                <a16:creationId xmlns:a16="http://schemas.microsoft.com/office/drawing/2014/main" id="{A44D4404-EDB9-4F13-9A80-A9720B511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698" y="-86369"/>
            <a:ext cx="9125307" cy="7051373"/>
          </a:xfrm>
          <a:prstGeom prst="rect">
            <a:avLst/>
          </a:prstGeom>
        </p:spPr>
      </p:pic>
    </p:spTree>
    <p:extLst>
      <p:ext uri="{BB962C8B-B14F-4D97-AF65-F5344CB8AC3E}">
        <p14:creationId xmlns:p14="http://schemas.microsoft.com/office/powerpoint/2010/main" val="2998587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hotos\KariGreerPhotos\wildland-fires-2012_granite-mountain-hotshots-on-whitewater-baldy-2012_72157634488900816\nm_12-05-31_0130_7321042662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887" b="39544"/>
          <a:stretch/>
        </p:blipFill>
        <p:spPr bwMode="auto">
          <a:xfrm>
            <a:off x="-1" y="3202"/>
            <a:ext cx="12185778" cy="509002"/>
          </a:xfrm>
          <a:prstGeom prst="rect">
            <a:avLst/>
          </a:prstGeom>
          <a:ln w="38100" cap="sq">
            <a:solidFill>
              <a:schemeClr val="tx1"/>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791200" y="574766"/>
            <a:ext cx="6087291" cy="6340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Community Transmission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important objective of wildfire response and risk mitigation activities is to protect communities exposed to wildfire. The R6 QRA is a spatially explicit assessment of wildfire impacts and therefore does not directly address the potential for an ignition to spread into a nearby community.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Here we estimated the potential for wildfire to impact people by summing the housing unit density within each simulated fire perimeters, from the large fire simulator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FSim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results from the Region 6 Quantitative Wildfire Risk Assessment.</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Housing unit density is the combined estimate of people living in homes at a point across a landscape. </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Based on Microsoft building footprints data and most recent 5-year American Community Survey data from the Census Bureau</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Color variation represents a smoothed surface of the number of people impacted by a large wildfire should one ignite and exceed initial attack capabilities within any area across the expanded AFAR landscape</a:t>
            </a:r>
          </a:p>
        </p:txBody>
      </p:sp>
    </p:spTree>
    <p:extLst>
      <p:ext uri="{BB962C8B-B14F-4D97-AF65-F5344CB8AC3E}">
        <p14:creationId xmlns:p14="http://schemas.microsoft.com/office/powerpoint/2010/main" val="15494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Photos\KariGreerPhotos\wildland-fires-2012_granite-mountain-hotshots-on-whitewater-baldy-2012_72157634488900816\nm_12-05-31_0130_7321042662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887" b="39544"/>
          <a:stretch/>
        </p:blipFill>
        <p:spPr bwMode="auto">
          <a:xfrm>
            <a:off x="-1" y="3202"/>
            <a:ext cx="12185778" cy="509002"/>
          </a:xfrm>
          <a:prstGeom prst="rect">
            <a:avLst/>
          </a:prstGeom>
          <a:ln w="38100" cap="sq">
            <a:solidFill>
              <a:schemeClr val="tx1"/>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02"/>
            <a:ext cx="529936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581260" y="3269603"/>
            <a:ext cx="10232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2636" y="0"/>
            <a:ext cx="529936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1277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90" y="45274"/>
            <a:ext cx="38862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892" y="419966"/>
            <a:ext cx="3886204"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588" y="892628"/>
            <a:ext cx="38862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9009" y="1282782"/>
            <a:ext cx="38862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2235" y="1672936"/>
            <a:ext cx="38862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299718" y="3407228"/>
            <a:ext cx="10232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2975" y="780667"/>
            <a:ext cx="4662195" cy="6033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7766791" y="96800"/>
            <a:ext cx="37745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Strategic Containment 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Prioritization</a:t>
            </a:r>
          </a:p>
        </p:txBody>
      </p:sp>
      <p:sp>
        <p:nvSpPr>
          <p:cNvPr id="11" name="TextBox 10"/>
          <p:cNvSpPr txBox="1"/>
          <p:nvPr/>
        </p:nvSpPr>
        <p:spPr>
          <a:xfrm>
            <a:off x="72490" y="50633"/>
            <a:ext cx="5442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SDI</a:t>
            </a:r>
          </a:p>
        </p:txBody>
      </p:sp>
      <p:sp>
        <p:nvSpPr>
          <p:cNvPr id="12" name="TextBox 11"/>
          <p:cNvSpPr txBox="1"/>
          <p:nvPr/>
        </p:nvSpPr>
        <p:spPr>
          <a:xfrm>
            <a:off x="542302" y="430376"/>
            <a:ext cx="5442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PCL</a:t>
            </a:r>
          </a:p>
        </p:txBody>
      </p:sp>
      <p:sp>
        <p:nvSpPr>
          <p:cNvPr id="13" name="TextBox 12"/>
          <p:cNvSpPr txBox="1"/>
          <p:nvPr/>
        </p:nvSpPr>
        <p:spPr>
          <a:xfrm>
            <a:off x="1086588" y="849000"/>
            <a:ext cx="698669" cy="369332"/>
          </a:xfrm>
          <a:prstGeom prst="rect">
            <a:avLst/>
          </a:prstGeom>
          <a:solidFill>
            <a:schemeClr val="bg1"/>
          </a:solidFill>
          <a:ln w="63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eNVC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1647948" y="1223692"/>
            <a:ext cx="8122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Water </a:t>
            </a:r>
          </a:p>
        </p:txBody>
      </p:sp>
      <p:sp>
        <p:nvSpPr>
          <p:cNvPr id="15" name="TextBox 14"/>
          <p:cNvSpPr txBox="1"/>
          <p:nvPr/>
        </p:nvSpPr>
        <p:spPr>
          <a:xfrm>
            <a:off x="2217465" y="1672936"/>
            <a:ext cx="12877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Community </a:t>
            </a:r>
          </a:p>
        </p:txBody>
      </p:sp>
    </p:spTree>
    <p:extLst>
      <p:ext uri="{BB962C8B-B14F-4D97-AF65-F5344CB8AC3E}">
        <p14:creationId xmlns:p14="http://schemas.microsoft.com/office/powerpoint/2010/main" val="2418762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748</Words>
  <Application>Microsoft Office PowerPoint</Application>
  <PresentationFormat>Widescreen</PresentationFormat>
  <Paragraphs>75</Paragraphs>
  <Slides>14</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Response Zones (nearly all favor suppression response)</vt:lpstr>
      <vt:lpstr>Prioritizing Stands for TREATMENT BURNING!</vt:lpstr>
      <vt:lpstr>PowerPoint Presentation</vt:lpstr>
      <vt:lpstr>Strategic BURNTAINMENT Units!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Chambers</dc:creator>
  <cp:lastModifiedBy>Chris Chambers</cp:lastModifiedBy>
  <cp:revision>2</cp:revision>
  <dcterms:created xsi:type="dcterms:W3CDTF">2021-02-24T06:20:58Z</dcterms:created>
  <dcterms:modified xsi:type="dcterms:W3CDTF">2021-02-24T06:32:06Z</dcterms:modified>
</cp:coreProperties>
</file>